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81"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2735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83b432d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向心力概念的理解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194b2b1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圆周运动的向心力来源分析</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6f6fb4f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探究向心力大小的影响因素</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df=9e08e9c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上分点4 向心力的简单计算</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62.png"/><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65.png"/><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70.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19_1#ea760c7b1?iti=2&amp;htil=4&amp;vop=1&amp;pid=937905740&amp;color=0,0,0&amp;tib=255,255,255&amp;vtp=1" descr="preencoded.png">
            <a:extLst>
              <a:ext uri="{FF2B5EF4-FFF2-40B4-BE49-F238E27FC236}">
                <a16:creationId xmlns:a16="http://schemas.microsoft.com/office/drawing/2014/main" id="{B377D77E-ECD9-D494-4CCE-E007CFC143A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409176" y="2832100"/>
            <a:ext cx="1929384" cy="694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19_2#ea760c7b1?iti=2&amp;htil=4&amp;vop=1&amp;pid=937905740&amp;color=0,0,0&amp;vtp=1">
            <a:extLst>
              <a:ext uri="{FF2B5EF4-FFF2-40B4-BE49-F238E27FC236}">
                <a16:creationId xmlns:a16="http://schemas.microsoft.com/office/drawing/2014/main" id="{86E6C8F2-0C70-BCC1-6100-8A2FDE4DE5CA}"/>
              </a:ext>
            </a:extLst>
          </p:cNvPr>
          <p:cNvSpPr/>
          <p:nvPr/>
        </p:nvSpPr>
        <p:spPr>
          <a:xfrm>
            <a:off x="10233374" y="3654044"/>
            <a:ext cx="280988"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B_6_BD.19_3#ea760c7b1?htil=4&amp;vop=1&amp;pid=937905740&amp;color=0,0,0&amp;vtp=1&amp;bbb=1&amp;hb=1">
                <a:extLst>
                  <a:ext uri="{FF2B5EF4-FFF2-40B4-BE49-F238E27FC236}">
                    <a16:creationId xmlns:a16="http://schemas.microsoft.com/office/drawing/2014/main" id="{4CFB0BFA-F2B5-EC81-163F-A1A785BD25D2}"/>
                  </a:ext>
                </a:extLst>
              </p:cNvPr>
              <p:cNvSpPr/>
              <p:nvPr/>
            </p:nvSpPr>
            <p:spPr>
              <a:xfrm>
                <a:off x="827992" y="1512000"/>
                <a:ext cx="10536017"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（2）如图乙所示，现有两个质量相同的钢球，球1放在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槽的横臂挡板处，球</a:t>
                </a:r>
                <a:r>
                  <a:rPr lang="en-US" altLang="zh-CN" sz="1800" b="0" i="0">
                    <a:solidFill>
                      <a:srgbClr val="000000"/>
                    </a:solidFill>
                    <a:latin typeface="微软雅黑" pitchFamily="34" charset="0"/>
                    <a:ea typeface="微软雅黑" pitchFamily="34" charset="-122"/>
                    <a:cs typeface="微软雅黑" pitchFamily="34" charset="-120"/>
                  </a:rPr>
                  <a:t>2放在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槽的横臂挡板处</a:t>
                </a:r>
                <a:r>
                  <a:rPr lang="en-US" altLang="zh-CN" sz="1800" b="0" i="0">
                    <a:solidFill>
                      <a:srgbClr val="000000"/>
                    </a:solidFill>
                    <a:latin typeface="微软雅黑" pitchFamily="34" charset="0"/>
                    <a:ea typeface="微软雅黑" pitchFamily="34" charset="-122"/>
                    <a:cs typeface="微软雅黑" pitchFamily="34" charset="-120"/>
                  </a:rPr>
                  <a:t>，它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们到各自转轴的距离之比为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，则钢球</a:t>
                </a:r>
                <a:r>
                  <a:rPr lang="en-US" altLang="zh-CN" sz="1800" b="0" i="0">
                    <a:solidFill>
                      <a:srgbClr val="000000"/>
                    </a:solidFill>
                    <a:latin typeface="微软雅黑" pitchFamily="34" charset="0"/>
                    <a:ea typeface="微软雅黑" pitchFamily="34" charset="-122"/>
                    <a:cs typeface="微软雅黑" pitchFamily="34" charset="-120"/>
                  </a:rPr>
                  <a:t>1、2的线速度大小之</a:t>
                </a:r>
                <a:r>
                  <a:rPr lang="en-US" altLang="zh-CN" b="0" i="0">
                    <a:solidFill>
                      <a:srgbClr val="000000"/>
                    </a:solidFill>
                    <a:latin typeface="微软雅黑" pitchFamily="34" charset="0"/>
                    <a:ea typeface="微软雅黑" pitchFamily="34" charset="-122"/>
                    <a:cs typeface="微软雅黑" pitchFamily="34" charset="-120"/>
                  </a:rPr>
                  <a:t>比为</a:t>
                </a:r>
                <a:r>
                  <a:rPr lang="en-US" altLang="zh-CN" i="0">
                    <a:solidFill>
                      <a:srgbClr val="000000"/>
                    </a:solidFill>
                    <a:latin typeface="SimSun" pitchFamily="34" charset="0"/>
                    <a:ea typeface="SimSun" pitchFamily="34" charset="-122"/>
                    <a:cs typeface="SimSun" pitchFamily="34" charset="-120"/>
                  </a:rPr>
                  <a:t>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钢球1、2所需向心力大小之比</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r>
                  <a:rPr lang="en-US" altLang="zh-CN" i="0">
                    <a:solidFill>
                      <a:srgbClr val="000000"/>
                    </a:solidFill>
                    <a:latin typeface="SimSun" pitchFamily="34" charset="0"/>
                    <a:ea typeface="SimSun" pitchFamily="34" charset="-122"/>
                    <a:cs typeface="SimSun" pitchFamily="34" charset="-120"/>
                  </a:rPr>
                  <a:t>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向心力公式</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𝐹</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得到验证.</a:t>
                </a:r>
                <a:endParaRPr lang="en-US" altLang="zh-CN" dirty="0">
                  <a:solidFill>
                    <a:srgbClr val="000000"/>
                  </a:solidFill>
                </a:endParaRPr>
              </a:p>
            </p:txBody>
          </p:sp>
        </mc:Choice>
        <mc:Fallback>
          <p:sp>
            <p:nvSpPr>
              <p:cNvPr id="4" name="QB_6_BD.19_3#ea760c7b1?htil=4&amp;vop=1&amp;pid=937905740&amp;color=0,0,0&amp;vtp=1&amp;bbb=1&amp;hb=1">
                <a:extLst>
                  <a:ext uri="{FF2B5EF4-FFF2-40B4-BE49-F238E27FC236}">
                    <a16:creationId xmlns:a16="http://schemas.microsoft.com/office/drawing/2014/main" id="{4CFB0BFA-F2B5-EC81-163F-A1A785BD25D2}"/>
                  </a:ext>
                </a:extLst>
              </p:cNvPr>
              <p:cNvSpPr>
                <a:spLocks noRot="1" noChangeAspect="1" noMove="1" noResize="1" noEditPoints="1" noAdjustHandles="1" noChangeArrowheads="1" noChangeShapeType="1" noTextEdit="1"/>
              </p:cNvSpPr>
              <p:nvPr/>
            </p:nvSpPr>
            <p:spPr>
              <a:xfrm>
                <a:off x="827992" y="1512000"/>
                <a:ext cx="10536017" cy="1189355"/>
              </a:xfrm>
              <a:prstGeom prst="rect">
                <a:avLst/>
              </a:prstGeom>
              <a:blipFill>
                <a:blip r:embed="rId3"/>
                <a:stretch>
                  <a:fillRect l="-1389" r="-1505"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2_1#ea760c7b1?vop=1&amp;pid=937905740&amp;color=0,0,0&amp;vtp=1&amp;bbb=1&amp;hb=1">
                <a:extLst>
                  <a:ext uri="{FF2B5EF4-FFF2-40B4-BE49-F238E27FC236}">
                    <a16:creationId xmlns:a16="http://schemas.microsoft.com/office/drawing/2014/main" id="{44584DA7-E095-2BDF-CF30-0A7A72E8E237}"/>
                  </a:ext>
                </a:extLst>
              </p:cNvPr>
              <p:cNvSpPr/>
              <p:nvPr/>
            </p:nvSpPr>
            <p:spPr>
              <a:xfrm>
                <a:off x="832104" y="40259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【解析】钢球1、2的角速度相同，做匀速圆周运动的轨迹半径之比为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2:1</m:t>
                    </m:r>
                  </m:oMath>
                </a14:m>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𝜔</m:t>
                    </m:r>
                    <m:r>
                      <a:rPr lang="en-US" altLang="zh-CN" sz="1800" b="0" i="0" smtClean="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可知，钢球</a:t>
                </a:r>
                <a:r>
                  <a:rPr lang="en-US" altLang="zh-CN" sz="1800" b="0" i="0">
                    <a:solidFill>
                      <a:srgbClr val="000000"/>
                    </a:solidFill>
                    <a:latin typeface="微软雅黑" pitchFamily="34" charset="0"/>
                    <a:ea typeface="微软雅黑" pitchFamily="34" charset="-122"/>
                    <a:cs typeface="微软雅黑" pitchFamily="34" charset="-120"/>
                  </a:rPr>
                  <a:t>1、2的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线速度大小之比为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2:1</m:t>
                    </m:r>
                  </m:oMath>
                </a14:m>
                <a:r>
                  <a:rPr lang="en-US" altLang="zh-CN" b="0" i="0" dirty="0">
                    <a:solidFill>
                      <a:srgbClr val="000000"/>
                    </a:solidFill>
                    <a:latin typeface="微软雅黑" pitchFamily="34" charset="0"/>
                    <a:ea typeface="微软雅黑" pitchFamily="34" charset="-122"/>
                    <a:cs typeface="微软雅黑" pitchFamily="34" charset="-120"/>
                  </a:rPr>
                  <a:t>；根据向心力公式</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𝐹</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𝑟</m:t>
                    </m:r>
                  </m:oMath>
                </a14:m>
                <a:r>
                  <a:rPr lang="en-US" altLang="zh-CN" b="0" i="0" dirty="0">
                    <a:solidFill>
                      <a:srgbClr val="000000"/>
                    </a:solidFill>
                    <a:latin typeface="微软雅黑" pitchFamily="34" charset="0"/>
                    <a:ea typeface="微软雅黑" pitchFamily="34" charset="-122"/>
                    <a:cs typeface="微软雅黑" pitchFamily="34" charset="-120"/>
                  </a:rPr>
                  <a:t>可知，钢球1、2各自所需要向心力大小之比为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22_1#ea760c7b1?vop=1&amp;pid=937905740&amp;color=0,0,0&amp;vtp=1&amp;bbb=1&amp;hb=1">
                <a:extLst>
                  <a:ext uri="{FF2B5EF4-FFF2-40B4-BE49-F238E27FC236}">
                    <a16:creationId xmlns:a16="http://schemas.microsoft.com/office/drawing/2014/main" id="{44584DA7-E095-2BDF-CF30-0A7A72E8E237}"/>
                  </a:ext>
                </a:extLst>
              </p:cNvPr>
              <p:cNvSpPr>
                <a:spLocks noRot="1" noChangeAspect="1" noMove="1" noResize="1" noEditPoints="1" noAdjustHandles="1" noChangeArrowheads="1" noChangeShapeType="1" noTextEdit="1"/>
              </p:cNvSpPr>
              <p:nvPr/>
            </p:nvSpPr>
            <p:spPr>
              <a:xfrm>
                <a:off x="832104" y="4025900"/>
                <a:ext cx="10533888" cy="772859"/>
              </a:xfrm>
              <a:prstGeom prst="rect">
                <a:avLst/>
              </a:prstGeom>
              <a:blipFill>
                <a:blip r:embed="rId4"/>
                <a:stretch>
                  <a:fillRect l="-1389" r="-1273"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20_1#ea760c7b1.blank?vop=1&amp;pid=937905740&amp;color=0,0,0&amp;vpa=6&amp;vtp=1&amp;bbb=1">
                <a:extLst>
                  <a:ext uri="{FF2B5EF4-FFF2-40B4-BE49-F238E27FC236}">
                    <a16:creationId xmlns:a16="http://schemas.microsoft.com/office/drawing/2014/main" id="{44988298-9F35-C8CC-6119-1793B001751E}"/>
                  </a:ext>
                </a:extLst>
              </p:cNvPr>
              <p:cNvSpPr/>
              <p:nvPr/>
            </p:nvSpPr>
            <p:spPr>
              <a:xfrm>
                <a:off x="7446280" y="1983930"/>
                <a:ext cx="4699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6_AN.20_1#ea760c7b1.blank?vop=1&amp;pid=937905740&amp;color=0,0,0&amp;vpa=6&amp;vtp=1&amp;bbb=1">
                <a:extLst>
                  <a:ext uri="{FF2B5EF4-FFF2-40B4-BE49-F238E27FC236}">
                    <a16:creationId xmlns:a16="http://schemas.microsoft.com/office/drawing/2014/main" id="{44988298-9F35-C8CC-6119-1793B001751E}"/>
                  </a:ext>
                </a:extLst>
              </p:cNvPr>
              <p:cNvSpPr>
                <a:spLocks noRot="1" noChangeAspect="1" noMove="1" noResize="1" noEditPoints="1" noAdjustHandles="1" noChangeArrowheads="1" noChangeShapeType="1" noTextEdit="1"/>
              </p:cNvSpPr>
              <p:nvPr/>
            </p:nvSpPr>
            <p:spPr>
              <a:xfrm>
                <a:off x="7446280" y="1983930"/>
                <a:ext cx="469900" cy="260350"/>
              </a:xfrm>
              <a:prstGeom prst="rect">
                <a:avLst/>
              </a:prstGeom>
              <a:blipFill>
                <a:blip r:embed="rId5"/>
                <a:stretch>
                  <a:fillRect l="-6494" r="-3896" b="-116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21_1#ea760c7b1.blank?vop=1&amp;pid=937905740&amp;color=0,0,0&amp;vpa=7&amp;vtp=1&amp;bbb=1">
                <a:extLst>
                  <a:ext uri="{FF2B5EF4-FFF2-40B4-BE49-F238E27FC236}">
                    <a16:creationId xmlns:a16="http://schemas.microsoft.com/office/drawing/2014/main" id="{BC159D60-9221-1AC5-232A-D6BF20F71510}"/>
                  </a:ext>
                </a:extLst>
              </p:cNvPr>
              <p:cNvSpPr/>
              <p:nvPr/>
            </p:nvSpPr>
            <p:spPr>
              <a:xfrm>
                <a:off x="1112154" y="2375217"/>
                <a:ext cx="4699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7" name="QB_6_AN.21_1#ea760c7b1.blank?vop=1&amp;pid=937905740&amp;color=0,0,0&amp;vpa=7&amp;vtp=1&amp;bbb=1">
                <a:extLst>
                  <a:ext uri="{FF2B5EF4-FFF2-40B4-BE49-F238E27FC236}">
                    <a16:creationId xmlns:a16="http://schemas.microsoft.com/office/drawing/2014/main" id="{BC159D60-9221-1AC5-232A-D6BF20F71510}"/>
                  </a:ext>
                </a:extLst>
              </p:cNvPr>
              <p:cNvSpPr>
                <a:spLocks noRot="1" noChangeAspect="1" noMove="1" noResize="1" noEditPoints="1" noAdjustHandles="1" noChangeArrowheads="1" noChangeShapeType="1" noTextEdit="1"/>
              </p:cNvSpPr>
              <p:nvPr/>
            </p:nvSpPr>
            <p:spPr>
              <a:xfrm>
                <a:off x="1112154" y="2375217"/>
                <a:ext cx="469900" cy="260350"/>
              </a:xfrm>
              <a:prstGeom prst="rect">
                <a:avLst/>
              </a:prstGeom>
              <a:blipFill>
                <a:blip r:embed="rId6"/>
                <a:stretch>
                  <a:fillRect l="-5128" r="-3846" b="-11905"/>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0218690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3_1#71bda5984?vop=1&amp;pid=937905740&amp;color=0,0,0&amp;vtp=1&amp;bt=1&amp;bbb=1&amp;hb=1"/>
              <p:cNvSpPr/>
              <p:nvPr/>
            </p:nvSpPr>
            <p:spPr>
              <a:xfrm>
                <a:off x="832104" y="1512000"/>
                <a:ext cx="10533888" cy="17354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（3）另一实验小组通过图丙所示的数字化装置探究物体做圆周运动的向心力大小与物体质量</a:t>
                </a:r>
                <a:r>
                  <a:rPr lang="en-US" altLang="zh-CN" sz="1800" b="0" i="0">
                    <a:solidFill>
                      <a:srgbClr val="000000"/>
                    </a:solidFill>
                    <a:latin typeface="微软雅黑" pitchFamily="34" charset="0"/>
                    <a:ea typeface="微软雅黑" pitchFamily="34" charset="-122"/>
                    <a:cs typeface="微软雅黑" pitchFamily="34" charset="-120"/>
                  </a:rPr>
                  <a:t>、运动轨迹</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半径及线速度大小的关系</a:t>
                </a:r>
                <a:r>
                  <a:rPr lang="en-US" altLang="zh-CN" sz="1800" b="0" i="0" dirty="0">
                    <a:solidFill>
                      <a:srgbClr val="000000"/>
                    </a:solidFill>
                    <a:latin typeface="微软雅黑" pitchFamily="34" charset="0"/>
                    <a:ea typeface="微软雅黑" pitchFamily="34" charset="-122"/>
                    <a:cs typeface="微软雅黑" pitchFamily="34" charset="-120"/>
                  </a:rPr>
                  <a:t>.滑块套在光滑水平杆上，随杆一起绕竖直杆做匀速圆周运动</a:t>
                </a:r>
                <a:r>
                  <a:rPr lang="en-US" altLang="zh-CN" sz="1800" b="0" i="0">
                    <a:solidFill>
                      <a:srgbClr val="000000"/>
                    </a:solidFill>
                    <a:latin typeface="微软雅黑" pitchFamily="34" charset="0"/>
                    <a:ea typeface="微软雅黑" pitchFamily="34" charset="-122"/>
                    <a:cs typeface="微软雅黑" pitchFamily="34" charset="-120"/>
                  </a:rPr>
                  <a:t>，力传感器通过一</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轻质细绳连接滑块</a:t>
                </a:r>
                <a:r>
                  <a:rPr lang="en-US" altLang="zh-CN" sz="1800" b="0" i="0" dirty="0">
                    <a:solidFill>
                      <a:srgbClr val="000000"/>
                    </a:solidFill>
                    <a:latin typeface="微软雅黑" pitchFamily="34" charset="0"/>
                    <a:ea typeface="微软雅黑" pitchFamily="34" charset="-122"/>
                    <a:cs typeface="微软雅黑" pitchFamily="34" charset="-120"/>
                  </a:rPr>
                  <a:t>，用来测量向心力的大小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.滑块上固定一遮光片（质量不计</a:t>
                </a:r>
                <a:r>
                  <a:rPr lang="en-US" altLang="zh-CN" sz="1800" b="0" i="0">
                    <a:solidFill>
                      <a:srgbClr val="000000"/>
                    </a:solidFill>
                    <a:latin typeface="微软雅黑" pitchFamily="34" charset="0"/>
                    <a:ea typeface="微软雅黑" pitchFamily="34" charset="-122"/>
                    <a:cs typeface="微软雅黑" pitchFamily="34" charset="-120"/>
                  </a:rPr>
                  <a:t>），与固定在铁架台上的光</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电门可测量滑块的线速度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.该同学先保持滑块质量和运动轨迹半径不变</a:t>
                </a:r>
                <a:r>
                  <a:rPr lang="en-US" altLang="zh-CN" sz="1800" b="0" i="0">
                    <a:solidFill>
                      <a:srgbClr val="000000"/>
                    </a:solidFill>
                    <a:latin typeface="微软雅黑" pitchFamily="34" charset="0"/>
                    <a:ea typeface="微软雅黑" pitchFamily="34" charset="-122"/>
                    <a:cs typeface="微软雅黑" pitchFamily="34" charset="-120"/>
                  </a:rPr>
                  <a:t>，来探究向心力大小与线速度大小</a:t>
                </a:r>
              </a:p>
              <a:p>
                <a:pPr latinLnBrk="1">
                  <a:lnSpc>
                    <a:spcPts val="2700"/>
                  </a:lnSpc>
                </a:pPr>
                <a:r>
                  <a:rPr lang="en-US" altLang="zh-CN" b="0" i="0" dirty="0">
                    <a:solidFill>
                      <a:srgbClr val="000000"/>
                    </a:solidFill>
                    <a:latin typeface="微软雅黑" pitchFamily="34" charset="0"/>
                    <a:ea typeface="微软雅黑" pitchFamily="34" charset="-122"/>
                    <a:cs typeface="微软雅黑" pitchFamily="34" charset="-120"/>
                  </a:rPr>
                  <a:t>的关系.</a:t>
                </a:r>
                <a:r>
                  <a:rPr lang="en-US" altLang="zh-CN" b="0" i="0">
                    <a:solidFill>
                      <a:srgbClr val="000000"/>
                    </a:solidFill>
                    <a:latin typeface="微软雅黑" pitchFamily="34" charset="0"/>
                    <a:ea typeface="微软雅黑" pitchFamily="34" charset="-122"/>
                    <a:cs typeface="微软雅黑" pitchFamily="34" charset="-120"/>
                  </a:rPr>
                  <a:t>该小组采用的实验方法主要是</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填正确答案的标号）.</a:t>
                </a:r>
                <a:endParaRPr lang="en-US" altLang="zh-CN" dirty="0"/>
              </a:p>
            </p:txBody>
          </p:sp>
        </mc:Choice>
        <mc:Fallback>
          <p:sp>
            <p:nvSpPr>
              <p:cNvPr id="2" name="QC_6_BD.23_1#71bda5984?vop=1&amp;pid=937905740&amp;color=0,0,0&amp;vtp=1&amp;bt=1&amp;bbb=1&amp;hb=1"/>
              <p:cNvSpPr>
                <a:spLocks noRot="1" noChangeAspect="1" noMove="1" noResize="1" noEditPoints="1" noAdjustHandles="1" noChangeArrowheads="1" noChangeShapeType="1" noTextEdit="1"/>
              </p:cNvSpPr>
              <p:nvPr/>
            </p:nvSpPr>
            <p:spPr>
              <a:xfrm>
                <a:off x="832104" y="1512000"/>
                <a:ext cx="10533888" cy="1735455"/>
              </a:xfrm>
              <a:prstGeom prst="rect">
                <a:avLst/>
              </a:prstGeom>
              <a:blipFill>
                <a:blip r:embed="rId3"/>
                <a:stretch>
                  <a:fillRect l="-1389" t="-1754" r="-1100" b="-8421"/>
                </a:stretch>
              </a:blipFill>
              <a:ln/>
            </p:spPr>
            <p:txBody>
              <a:bodyPr/>
              <a:lstStyle/>
              <a:p>
                <a:r>
                  <a:rPr lang="zh-CN" altLang="en-US">
                    <a:noFill/>
                  </a:rPr>
                  <a:t> </a:t>
                </a:r>
              </a:p>
            </p:txBody>
          </p:sp>
        </mc:Fallback>
      </mc:AlternateContent>
      <p:sp>
        <p:nvSpPr>
          <p:cNvPr id="3" name="QC_6_AN.24_1#71bda5984.blank?vop=1&amp;pid=937905740&amp;color=0,0,0&amp;vpa=8&amp;vtp=1"/>
          <p:cNvSpPr/>
          <p:nvPr/>
        </p:nvSpPr>
        <p:spPr>
          <a:xfrm>
            <a:off x="4525423" y="2890077"/>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6_BD.23_2#71bda5984?iti=3&amp;vop=1&amp;pid=93790574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12080" y="3368232"/>
            <a:ext cx="176479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23_3#71bda5984?iti=3&amp;vop=1&amp;pid=937905740&amp;color=0,0,0&amp;vtp=1"/>
          <p:cNvSpPr/>
          <p:nvPr/>
        </p:nvSpPr>
        <p:spPr>
          <a:xfrm>
            <a:off x="5953982" y="4674808"/>
            <a:ext cx="280987" cy="322453"/>
          </a:xfrm>
          <a:prstGeom prst="rect">
            <a:avLst/>
          </a:prstGeom>
          <a:noFill/>
          <a:ln/>
        </p:spPr>
        <p:txBody>
          <a:bodyPr wrap="square" lIns="0" tIns="0" rIns="0" bIns="0" rtlCol="0" anchor="t"/>
          <a:lstStyle/>
          <a:p>
            <a:pPr algn="ctr" latinLnBrk="1">
              <a:lnSpc>
                <a:spcPct val="128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
        <p:nvSpPr>
          <p:cNvPr id="6" name="QC_6_BD.23_4#71bda5984.choices?vop=1&amp;pid=937905740&amp;color=0,0,0&amp;vtp=1&amp;bbb=1"/>
          <p:cNvSpPr/>
          <p:nvPr/>
        </p:nvSpPr>
        <p:spPr>
          <a:xfrm>
            <a:off x="832104" y="5048505"/>
            <a:ext cx="10533888" cy="313055"/>
          </a:xfrm>
          <a:prstGeom prst="rect">
            <a:avLst/>
          </a:prstGeom>
          <a:noFill/>
          <a:ln/>
        </p:spPr>
        <p:txBody>
          <a:bodyPr wrap="none" lIns="0" tIns="0" rIns="0" bIns="0" rtlCol="0" anchor="t"/>
          <a:lstStyle/>
          <a:p>
            <a:pPr latinLnBrk="1">
              <a:lnSpc>
                <a:spcPts val="2700"/>
              </a:lnSpc>
              <a:tabLst>
                <a:tab pos="3600196" algn="l"/>
                <a:tab pos="716229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理想模型法</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控制变量法</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等效替代法</a:t>
            </a:r>
            <a:endParaRPr lang="en-US" altLang="zh-CN" sz="1800" dirty="0"/>
          </a:p>
        </p:txBody>
      </p:sp>
      <p:sp>
        <p:nvSpPr>
          <p:cNvPr id="7" name="QC_6_AS.25_1#71bda5984?vop=1&amp;pid=937905740&amp;color=0,0,0&amp;vtp=1&amp;bbb=1&amp;hb=1"/>
          <p:cNvSpPr/>
          <p:nvPr/>
        </p:nvSpPr>
        <p:spPr>
          <a:xfrm>
            <a:off x="832104" y="5400486"/>
            <a:ext cx="10533888" cy="6718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【解析】一个物理量与多个物理量有关时，研究这个物理量与其中一个物理量的关系</a:t>
            </a:r>
            <a:r>
              <a:rPr lang="en-US" altLang="zh-CN" sz="1800" b="0" i="0">
                <a:solidFill>
                  <a:srgbClr val="000000"/>
                </a:solidFill>
                <a:latin typeface="微软雅黑" pitchFamily="34" charset="0"/>
                <a:ea typeface="微软雅黑" pitchFamily="34" charset="-122"/>
                <a:cs typeface="微软雅黑" pitchFamily="34" charset="-120"/>
              </a:rPr>
              <a:t>，需要控制其他物理</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量不变</a:t>
            </a:r>
            <a:r>
              <a:rPr lang="en-US" altLang="zh-CN" b="0" i="0" dirty="0">
                <a:solidFill>
                  <a:srgbClr val="000000"/>
                </a:solidFill>
                <a:latin typeface="微软雅黑" pitchFamily="34" charset="0"/>
                <a:ea typeface="微软雅黑" pitchFamily="34" charset="-122"/>
                <a:cs typeface="微软雅黑" pitchFamily="34" charset="-120"/>
              </a:rPr>
              <a:t>，采用控制变量法，故B正确.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6_1#6f5078517?vop=1&amp;pid=937905740&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（4）该小组通过改变转速测量多组数据，记录力传感器示数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，算出对应的线速度大小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及</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的数值</a:t>
                </a:r>
                <a:r>
                  <a:rPr lang="en-US" altLang="zh-CN" sz="1800" b="0" i="0">
                    <a:solidFill>
                      <a:srgbClr val="000000"/>
                    </a:solidFill>
                    <a:latin typeface="微软雅黑" pitchFamily="34" charset="0"/>
                    <a:ea typeface="微软雅黑" pitchFamily="34" charset="-122"/>
                    <a:cs typeface="微软雅黑" pitchFamily="34" charset="-120"/>
                  </a:rPr>
                  <a:t>，以</a:t>
                </a:r>
              </a:p>
              <a:p>
                <a:pPr latinLnBrk="1">
                  <a:lnSpc>
                    <a:spcPts val="33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为横轴，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为纵轴，作出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图像，如图丁所示，若滑块运动半径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，由图像可得滑块的质量</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a:solidFill>
                      <a:srgbClr val="000000"/>
                    </a:solidFill>
                    <a:latin typeface="微软雅黑" pitchFamily="34" charset="0"/>
                    <a:ea typeface="微软雅黑" pitchFamily="34" charset="-122"/>
                    <a:cs typeface="微软雅黑" pitchFamily="34" charset="-120"/>
                  </a:rPr>
                  <a:t>为</a:t>
                </a:r>
                <a:r>
                  <a:rPr lang="en-US" altLang="zh-CN" i="0">
                    <a:solidFill>
                      <a:srgbClr val="000000"/>
                    </a:solidFill>
                    <a:latin typeface="SimSun" pitchFamily="34" charset="0"/>
                    <a:ea typeface="SimSun" pitchFamily="34" charset="-122"/>
                    <a:cs typeface="SimSun" pitchFamily="34" charset="-120"/>
                  </a:rPr>
                  <a:t>_</a:t>
                </a:r>
                <a:r>
                  <a:rPr lang="en-US" altLang="zh-CN"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（结果保留2位有效数字）.</a:t>
                </a:r>
                <a:endParaRPr lang="en-US" altLang="zh-CN" dirty="0"/>
              </a:p>
            </p:txBody>
          </p:sp>
        </mc:Choice>
        <mc:Fallback>
          <p:sp>
            <p:nvSpPr>
              <p:cNvPr id="2" name="QB_6_BD.26_1#6f5078517?vop=1&amp;pid=937905740&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984" b="-12308"/>
                </a:stretch>
              </a:blipFill>
              <a:ln/>
            </p:spPr>
            <p:txBody>
              <a:bodyPr/>
              <a:lstStyle/>
              <a:p>
                <a:r>
                  <a:rPr lang="zh-CN" altLang="en-US">
                    <a:noFill/>
                  </a:rPr>
                  <a:t> </a:t>
                </a:r>
              </a:p>
            </p:txBody>
          </p:sp>
        </mc:Fallback>
      </mc:AlternateContent>
      <p:sp>
        <p:nvSpPr>
          <p:cNvPr id="3" name="QB_6_AN.27_1#6f5078517.blank?vop=1&amp;pid=937905740&amp;color=0,0,0&amp;vpa=9&amp;vtp=1&amp;bbb=1"/>
          <p:cNvSpPr/>
          <p:nvPr/>
        </p:nvSpPr>
        <p:spPr>
          <a:xfrm>
            <a:off x="1274986" y="2298765"/>
            <a:ext cx="622300"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0.13</a:t>
            </a:r>
            <a:endParaRPr lang="en-US" altLang="zh-CN" dirty="0"/>
          </a:p>
        </p:txBody>
      </p:sp>
      <p:pic>
        <p:nvPicPr>
          <p:cNvPr id="4" name="QB_6_BD.26_2#6f5078517?iti=4&amp;vop=1&amp;pid=93790574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64608" y="2834832"/>
            <a:ext cx="2459736"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26_3#6f5078517?iti=4&amp;vop=1&amp;pid=937905740&amp;color=0,0,0&amp;vtp=1"/>
          <p:cNvSpPr/>
          <p:nvPr/>
        </p:nvSpPr>
        <p:spPr>
          <a:xfrm>
            <a:off x="5953982" y="438829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丁</a:t>
            </a:r>
            <a:endParaRPr lang="en-US" altLang="zh-CN" sz="1800" dirty="0"/>
          </a:p>
        </p:txBody>
      </p:sp>
      <mc:AlternateContent xmlns:mc="http://schemas.openxmlformats.org/markup-compatibility/2006">
        <mc:Choice xmlns:a14="http://schemas.microsoft.com/office/drawing/2010/main" Requires="a14">
          <p:sp>
            <p:nvSpPr>
              <p:cNvPr id="6" name="QB_6_AS.28_1#6f5078517?vop=1&amp;pid=937905740&amp;color=0,0,0&amp;vtp=1&amp;bbb=1&amp;hb=1"/>
              <p:cNvSpPr/>
              <p:nvPr/>
            </p:nvSpPr>
            <p:spPr>
              <a:xfrm>
                <a:off x="832104" y="4765232"/>
                <a:ext cx="10533888" cy="8242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【解析】题图丁中图像的斜率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6.0</m:t>
                        </m:r>
                      </m:num>
                      <m:den>
                        <m:r>
                          <a:rPr lang="en-US" altLang="zh-CN" sz="1800" b="0" i="0">
                            <a:solidFill>
                              <a:srgbClr val="000000"/>
                            </a:solidFill>
                            <a:latin typeface="Cambria Math" pitchFamily="34" charset="0"/>
                            <a:ea typeface="Cambria Math" pitchFamily="34" charset="-122"/>
                            <a:cs typeface="Cambria Math" pitchFamily="34" charset="-120"/>
                          </a:rPr>
                          <m:t>9.0</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，根据向心力公式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𝑟</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≈0.13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6_AS.28_1#6f5078517?vop=1&amp;pid=937905740&amp;color=0,0,0&amp;vtp=1&amp;bbb=1&amp;hb=1"/>
              <p:cNvSpPr>
                <a:spLocks noRot="1" noChangeAspect="1" noMove="1" noResize="1" noEditPoints="1" noAdjustHandles="1" noChangeArrowheads="1" noChangeShapeType="1" noTextEdit="1"/>
              </p:cNvSpPr>
              <p:nvPr/>
            </p:nvSpPr>
            <p:spPr>
              <a:xfrm>
                <a:off x="832104" y="4765232"/>
                <a:ext cx="10533888" cy="824230"/>
              </a:xfrm>
              <a:prstGeom prst="rect">
                <a:avLst/>
              </a:prstGeom>
              <a:blipFill>
                <a:blip r:embed="rId5"/>
                <a:stretch>
                  <a:fillRect l="-1389" b="-170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O_5_BD.29_1#502ef09f7?htil=5&amp;vop=1&amp;pid=6f6fb4f55&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06796" y="1594296"/>
            <a:ext cx="2606040"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29_2#502ef09f7?htil=5&amp;vop=1&amp;pid=6f6fb4f55&amp;color=0,0,0&amp;vtp=1&amp;bt=1&amp;bbb=1&amp;hb=1&amp;hs=1"/>
              <p:cNvSpPr/>
              <p:nvPr/>
            </p:nvSpPr>
            <p:spPr>
              <a:xfrm>
                <a:off x="832104" y="1512000"/>
                <a:ext cx="7799832"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如图所示的装置可用来验证物体做圆周运动的向心力大小与轨道半径</a:t>
                </a:r>
                <a:r>
                  <a:rPr lang="en-US" altLang="zh-CN" sz="1800" b="0" i="0">
                    <a:solidFill>
                      <a:srgbClr val="000000"/>
                    </a:solidFill>
                    <a:latin typeface="微软雅黑" pitchFamily="34" charset="0"/>
                    <a:ea typeface="微软雅黑" pitchFamily="34" charset="-122"/>
                    <a:cs typeface="微软雅黑" pitchFamily="34" charset="-120"/>
                  </a:rPr>
                  <a:t>、线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速度大小</a:t>
                </a:r>
                <a:r>
                  <a:rPr lang="en-US" altLang="zh-CN" sz="1800" b="0" i="0" dirty="0">
                    <a:solidFill>
                      <a:srgbClr val="000000"/>
                    </a:solidFill>
                    <a:latin typeface="微软雅黑" pitchFamily="34" charset="0"/>
                    <a:ea typeface="微软雅黑" pitchFamily="34" charset="-122"/>
                    <a:cs typeface="微软雅黑" pitchFamily="34" charset="-120"/>
                  </a:rPr>
                  <a:t>、质量的关系.用一根细线系住小钢球</a:t>
                </a:r>
                <a:r>
                  <a:rPr lang="en-US" altLang="zh-CN" sz="1800" b="0" i="0">
                    <a:solidFill>
                      <a:srgbClr val="000000"/>
                    </a:solidFill>
                    <a:latin typeface="微软雅黑" pitchFamily="34" charset="0"/>
                    <a:ea typeface="微软雅黑" pitchFamily="34" charset="-122"/>
                    <a:cs typeface="微软雅黑" pitchFamily="34" charset="-120"/>
                  </a:rPr>
                  <a:t>，另一端连接在固定于铁架台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上端的力传感器上</a:t>
                </a:r>
                <a:r>
                  <a:rPr lang="en-US" altLang="zh-CN" sz="1800" b="0" i="0" dirty="0">
                    <a:solidFill>
                      <a:srgbClr val="000000"/>
                    </a:solidFill>
                    <a:latin typeface="微软雅黑" pitchFamily="34" charset="0"/>
                    <a:ea typeface="微软雅黑" pitchFamily="34" charset="-122"/>
                    <a:cs typeface="微软雅黑" pitchFamily="34" charset="-120"/>
                  </a:rPr>
                  <a:t>，小钢球静止于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点，将光电门固定在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点的正下方靠近</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处</a:t>
                </a:r>
                <a:r>
                  <a:rPr lang="en-US" altLang="zh-CN" sz="1800" b="0" i="0" dirty="0">
                    <a:solidFill>
                      <a:srgbClr val="000000"/>
                    </a:solidFill>
                    <a:latin typeface="微软雅黑" pitchFamily="34" charset="0"/>
                    <a:ea typeface="微软雅黑" pitchFamily="34" charset="-122"/>
                    <a:cs typeface="微软雅黑" pitchFamily="34" charset="-120"/>
                  </a:rPr>
                  <a:t>.在小钢球底部竖直地粘住一片宽度为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的遮光条（质量不计，</a:t>
                </a:r>
                <a:r>
                  <a:rPr lang="en-US" altLang="zh-CN" sz="1800" b="0" i="0">
                    <a:solidFill>
                      <a:srgbClr val="000000"/>
                    </a:solidFill>
                    <a:latin typeface="微软雅黑" pitchFamily="34" charset="0"/>
                    <a:ea typeface="微软雅黑" pitchFamily="34" charset="-122"/>
                    <a:cs typeface="微软雅黑" pitchFamily="34" charset="-120"/>
                  </a:rPr>
                  <a:t>长度很小），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小钢球的质量为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.将小钢球竖直悬挂</a:t>
                </a:r>
                <a:r>
                  <a:rPr lang="en-US" altLang="zh-CN" sz="1800" b="0" i="0">
                    <a:solidFill>
                      <a:srgbClr val="000000"/>
                    </a:solidFill>
                    <a:latin typeface="微软雅黑" pitchFamily="34" charset="0"/>
                    <a:ea typeface="微软雅黑" pitchFamily="34" charset="-122"/>
                    <a:cs typeface="微软雅黑" pitchFamily="34" charset="-120"/>
                  </a:rPr>
                  <a:t>，测出悬点到小钢球球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心之间的距离</a:t>
                </a:r>
                <a:r>
                  <a:rPr lang="en-US" altLang="zh-CN" b="0" i="0" dirty="0">
                    <a:solidFill>
                      <a:srgbClr val="000000"/>
                    </a:solidFill>
                    <a:latin typeface="微软雅黑" pitchFamily="34" charset="0"/>
                    <a:ea typeface="微软雅黑" pitchFamily="34" charset="-122"/>
                    <a:cs typeface="微软雅黑" pitchFamily="34" charset="-120"/>
                  </a:rPr>
                  <a:t>，得到小钢球的运动半径为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3" name="QO_5_BD.29_2#502ef09f7?htil=5&amp;vop=1&amp;pid=6f6fb4f55&amp;color=0,0,0&amp;vtp=1&amp;bt=1&amp;bbb=1&amp;hb=1&amp;hs=1"/>
              <p:cNvSpPr>
                <a:spLocks noRot="1" noChangeAspect="1" noMove="1" noResize="1" noEditPoints="1" noAdjustHandles="1" noChangeArrowheads="1" noChangeShapeType="1" noTextEdit="1"/>
              </p:cNvSpPr>
              <p:nvPr/>
            </p:nvSpPr>
            <p:spPr>
              <a:xfrm>
                <a:off x="832104" y="1512000"/>
                <a:ext cx="7799832" cy="2449830"/>
              </a:xfrm>
              <a:prstGeom prst="rect">
                <a:avLst/>
              </a:prstGeom>
              <a:blipFill>
                <a:blip r:embed="rId4"/>
                <a:stretch>
                  <a:fillRect l="-1876" r="-1486" b="-572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BD.30_1#8f159cf33?vop=1&amp;pid=502ef09f7&amp;color=0,0,0&amp;vtp=1&amp;bbb=1&amp;hb=1&amp;hs=1"/>
              <p:cNvSpPr/>
              <p:nvPr/>
            </p:nvSpPr>
            <p:spPr>
              <a:xfrm>
                <a:off x="832104" y="3939732"/>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（1）将小钢球拉至某一位置由静止释放，读出小钢球经过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点时力传感器的读数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及遮光条的挡光时间</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则小钢球通过</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点时的速度大小可视为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𝑣</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a:solidFill>
                      <a:srgbClr val="000000"/>
                    </a:solidFill>
                    <a:latin typeface="SimSun" pitchFamily="34" charset="0"/>
                    <a:ea typeface="SimSun" pitchFamily="34" charset="-122"/>
                    <a:cs typeface="SimSun" pitchFamily="34" charset="-120"/>
                  </a:rPr>
                  <a:t>_</a:t>
                </a:r>
                <a:r>
                  <a:rPr lang="en-US" altLang="zh-CN" i="0" dirty="0">
                    <a:solidFill>
                      <a:srgbClr val="000000"/>
                    </a:solidFill>
                    <a:latin typeface="SimSun" pitchFamily="34" charset="0"/>
                    <a:ea typeface="SimSun" pitchFamily="34" charset="-122"/>
                    <a:cs typeface="SimSun" pitchFamily="34" charset="-120"/>
                  </a:rPr>
                  <a:t>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BD.30_1#8f159cf33?vop=1&amp;pid=502ef09f7&amp;color=0,0,0&amp;vtp=1&amp;bbb=1&amp;hb=1&amp;hs=1"/>
              <p:cNvSpPr>
                <a:spLocks noRot="1" noChangeAspect="1" noMove="1" noResize="1" noEditPoints="1" noAdjustHandles="1" noChangeArrowheads="1" noChangeShapeType="1" noTextEdit="1"/>
              </p:cNvSpPr>
              <p:nvPr/>
            </p:nvSpPr>
            <p:spPr>
              <a:xfrm>
                <a:off x="832104" y="3939732"/>
                <a:ext cx="10533888" cy="770255"/>
              </a:xfrm>
              <a:prstGeom prst="rect">
                <a:avLst/>
              </a:prstGeom>
              <a:blipFill>
                <a:blip r:embed="rId5"/>
                <a:stretch>
                  <a:fillRect l="-1389" r="-3241"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31_1#8f159cf33.blank?vop=1&amp;pid=502ef09f7&amp;color=0,0,0&amp;vpa=10&amp;vtp=1&amp;bbb=1&amp;rh=31.11"/>
              <p:cNvSpPr/>
              <p:nvPr/>
            </p:nvSpPr>
            <p:spPr>
              <a:xfrm>
                <a:off x="5019294" y="4264598"/>
                <a:ext cx="306070"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m:rPr>
                            <m:sty m:val="p"/>
                          </m:rPr>
                          <a:rPr lang="en-US" altLang="zh-CN" b="0" i="0">
                            <a:solidFill>
                              <a:srgbClr val="FF0000"/>
                            </a:solidFill>
                            <a:latin typeface="Cambria Math" pitchFamily="34" charset="0"/>
                            <a:ea typeface="Cambria Math" pitchFamily="34" charset="-122"/>
                            <a:cs typeface="Cambria Math" pitchFamily="34" charset="-120"/>
                          </a:rPr>
                          <m:t>Δ</m:t>
                        </m:r>
                        <m:r>
                          <a:rPr lang="en-US" altLang="zh-CN" b="0" i="0">
                            <a:solidFill>
                              <a:srgbClr val="FF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6_AN.31_1#8f159cf33.blank?vop=1&amp;pid=502ef09f7&amp;color=0,0,0&amp;vpa=10&amp;vtp=1&amp;bbb=1&amp;rh=31.11"/>
              <p:cNvSpPr>
                <a:spLocks noRot="1" noChangeAspect="1" noMove="1" noResize="1" noEditPoints="1" noAdjustHandles="1" noChangeArrowheads="1" noChangeShapeType="1" noTextEdit="1"/>
              </p:cNvSpPr>
              <p:nvPr/>
            </p:nvSpPr>
            <p:spPr>
              <a:xfrm>
                <a:off x="5019294" y="4264598"/>
                <a:ext cx="306070" cy="395097"/>
              </a:xfrm>
              <a:prstGeom prst="rect">
                <a:avLst/>
              </a:prstGeom>
              <a:blipFill>
                <a:blip r:embed="rId6"/>
                <a:stretch>
                  <a:fillRect b="-1875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32_1#8f159cf33?vop=1&amp;pid=502ef09f7&amp;color=0,0,0&amp;vtp=1&amp;bbb=1"/>
              <p:cNvSpPr/>
              <p:nvPr/>
            </p:nvSpPr>
            <p:spPr>
              <a:xfrm>
                <a:off x="832104" y="4721417"/>
                <a:ext cx="10533888" cy="536956"/>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【解析】根据极短时间内的平均速度等于瞬时速度，小钢球通过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点时的速度大小可视为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6" name="QB_6_AS.32_1#8f159cf33?vop=1&amp;pid=502ef09f7&amp;color=0,0,0&amp;vtp=1&amp;bbb=1"/>
              <p:cNvSpPr>
                <a:spLocks noRot="1" noChangeAspect="1" noMove="1" noResize="1" noEditPoints="1" noAdjustHandles="1" noChangeArrowheads="1" noChangeShapeType="1" noTextEdit="1"/>
              </p:cNvSpPr>
              <p:nvPr/>
            </p:nvSpPr>
            <p:spPr>
              <a:xfrm>
                <a:off x="832104" y="4721417"/>
                <a:ext cx="10533888" cy="536956"/>
              </a:xfrm>
              <a:prstGeom prst="rect">
                <a:avLst/>
              </a:prstGeom>
              <a:blipFill>
                <a:blip r:embed="rId7"/>
                <a:stretch>
                  <a:fillRect l="-1389"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3_1#7d264732c?vop=1&amp;pid=502ef09f7&amp;color=0,0,0&amp;vtp=1&amp;bt=1&amp;bbb=1&amp;hb=1"/>
              <p:cNvSpPr/>
              <p:nvPr/>
            </p:nvSpPr>
            <p:spPr>
              <a:xfrm>
                <a:off x="832104" y="1528067"/>
                <a:ext cx="10533888" cy="1370330"/>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（2）根据向心力公式可得，小钢球经过最低点时的向心力大小为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i="0" dirty="0">
                    <a:solidFill>
                      <a:srgbClr val="000000"/>
                    </a:solidFill>
                    <a:latin typeface="SimSun" pitchFamily="34" charset="0"/>
                    <a:ea typeface="SimSun" pitchFamily="34" charset="-122"/>
                    <a:cs typeface="SimSun" pitchFamily="34" charset="-120"/>
                  </a:rPr>
                  <a:t>_</a:t>
                </a:r>
                <a:r>
                  <a:rPr kumimoji="0" lang="en-US" altLang="zh-CN" sz="2600" b="0" i="0" u="sng" strike="noStrike" kern="0" cap="none" spc="-99900" normalizeH="0" baseline="0" noProof="0" dirty="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_____</a:t>
                </a:r>
                <a:r>
                  <a:rPr lang="en-US" altLang="zh-CN" sz="18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表示</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dirty="0" err="1">
                    <a:solidFill>
                      <a:srgbClr val="000000"/>
                    </a:solidFill>
                    <a:latin typeface="微软雅黑" pitchFamily="34" charset="0"/>
                    <a:ea typeface="微软雅黑" pitchFamily="34" charset="-122"/>
                    <a:cs typeface="微软雅黑" pitchFamily="34" charset="-120"/>
                  </a:rPr>
                  <a:t>由受力分析可得，小钢球通过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点时的向心力大小为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i="0" dirty="0">
                    <a:solidFill>
                      <a:srgbClr val="000000"/>
                    </a:solidFill>
                    <a:latin typeface="SimSun" pitchFamily="34" charset="0"/>
                    <a:ea typeface="SimSun" pitchFamily="34" charset="-122"/>
                    <a:cs typeface="SimSun" pitchFamily="34" charset="-120"/>
                  </a:rPr>
                  <a:t>________</a:t>
                </a:r>
                <a:r>
                  <a:rPr lang="en-US" altLang="zh-CN" sz="18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a:t>
                </a:r>
                <a:r>
                  <a:rPr lang="en-US" altLang="zh-CN" sz="1800" b="0" i="0" dirty="0" err="1">
                    <a:solidFill>
                      <a:srgbClr val="000000"/>
                    </a:solidFill>
                    <a:latin typeface="微软雅黑" pitchFamily="34" charset="0"/>
                    <a:ea typeface="微软雅黑" pitchFamily="34" charset="-122"/>
                    <a:cs typeface="微软雅黑" pitchFamily="34" charset="-120"/>
                  </a:rPr>
                  <a:t>将两次计算的</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结果进行比较</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33_1#7d264732c?vop=1&amp;pid=502ef09f7&amp;color=0,0,0&amp;vtp=1&amp;bt=1&amp;bbb=1&amp;hb=1"/>
              <p:cNvSpPr>
                <a:spLocks noRot="1" noChangeAspect="1" noMove="1" noResize="1" noEditPoints="1" noAdjustHandles="1" noChangeArrowheads="1" noChangeShapeType="1" noTextEdit="1"/>
              </p:cNvSpPr>
              <p:nvPr/>
            </p:nvSpPr>
            <p:spPr>
              <a:xfrm>
                <a:off x="832104" y="1528067"/>
                <a:ext cx="10533888" cy="1370330"/>
              </a:xfrm>
              <a:prstGeom prst="rect">
                <a:avLst/>
              </a:prstGeom>
              <a:blipFill>
                <a:blip r:embed="rId3"/>
                <a:stretch>
                  <a:fillRect l="-1389" r="-637" b="-1026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4_1#7d264732c.blank?vop=1&amp;pid=502ef09f7&amp;color=0,0,0&amp;vpa=11&amp;vtp=1&amp;bbb=1&amp;rh=35.90504"/>
              <p:cNvSpPr/>
              <p:nvPr/>
            </p:nvSpPr>
            <p:spPr>
              <a:xfrm>
                <a:off x="7840663" y="1514540"/>
                <a:ext cx="647065" cy="455994"/>
              </a:xfrm>
              <a:prstGeom prst="rect">
                <a:avLst/>
              </a:prstGeom>
              <a:noFill/>
              <a:ln/>
            </p:spPr>
            <p:txBody>
              <a:bodyPr wrap="none" lIns="0" tIns="0" rIns="0" bIns="0" rtlCol="0" anchor="t"/>
              <a:lstStyle/>
              <a:p>
                <a:pPr algn="ctr" latinLnBrk="1">
                  <a:lnSpc>
                    <a:spcPts val="36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𝑚</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num>
                      <m:den>
                        <m:r>
                          <a:rPr lang="en-US" altLang="zh-CN" b="0" i="0">
                            <a:solidFill>
                              <a:srgbClr val="FF0000"/>
                            </a:solidFill>
                            <a:latin typeface="Cambria Math" pitchFamily="34" charset="0"/>
                            <a:ea typeface="Cambria Math" pitchFamily="34" charset="-122"/>
                            <a:cs typeface="Cambria Math" pitchFamily="34" charset="-120"/>
                          </a:rPr>
                          <m:t>𝑅</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dPr>
                              <m:e>
                                <m:r>
                                  <m:rPr>
                                    <m:sty m:val="p"/>
                                  </m:rPr>
                                  <a:rPr lang="en-US" altLang="zh-CN" b="0" i="0">
                                    <a:solidFill>
                                      <a:srgbClr val="FF0000"/>
                                    </a:solidFill>
                                    <a:latin typeface="Cambria Math" pitchFamily="34" charset="0"/>
                                    <a:ea typeface="Cambria Math" pitchFamily="34" charset="-122"/>
                                    <a:cs typeface="Cambria Math" pitchFamily="34" charset="-120"/>
                                  </a:rPr>
                                  <m:t>Δ</m:t>
                                </m:r>
                                <m:r>
                                  <a:rPr lang="en-US" altLang="zh-CN" b="0" i="0">
                                    <a:solidFill>
                                      <a:srgbClr val="FF0000"/>
                                    </a:solidFill>
                                    <a:latin typeface="Cambria Math" pitchFamily="34" charset="0"/>
                                    <a:ea typeface="Cambria Math" pitchFamily="34" charset="-122"/>
                                    <a:cs typeface="Cambria Math" pitchFamily="34" charset="-120"/>
                                  </a:rPr>
                                  <m:t>𝑡</m:t>
                                </m:r>
                              </m:e>
                            </m:d>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34_1#7d264732c.blank?vop=1&amp;pid=502ef09f7&amp;color=0,0,0&amp;vpa=11&amp;vtp=1&amp;bbb=1&amp;rh=35.90504"/>
              <p:cNvSpPr>
                <a:spLocks noRot="1" noChangeAspect="1" noMove="1" noResize="1" noEditPoints="1" noAdjustHandles="1" noChangeArrowheads="1" noChangeShapeType="1" noTextEdit="1"/>
              </p:cNvSpPr>
              <p:nvPr/>
            </p:nvSpPr>
            <p:spPr>
              <a:xfrm>
                <a:off x="7840663" y="1514540"/>
                <a:ext cx="647065" cy="455994"/>
              </a:xfrm>
              <a:prstGeom prst="rect">
                <a:avLst/>
              </a:prstGeom>
              <a:blipFill>
                <a:blip r:embed="rId4"/>
                <a:stretch>
                  <a:fillRect b="-1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35_1#7d264732c.blank?vop=1&amp;pid=502ef09f7&amp;color=0,0,0&amp;vpa=12&amp;vtp=1&amp;bbb=1"/>
              <p:cNvSpPr/>
              <p:nvPr/>
            </p:nvSpPr>
            <p:spPr>
              <a:xfrm>
                <a:off x="6594729" y="2169606"/>
                <a:ext cx="874903"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𝐹</m:t>
                    </m:r>
                    <m:r>
                      <a:rPr lang="en-US" altLang="zh-CN" b="0" i="0" smtClean="0">
                        <a:solidFill>
                          <a:srgbClr val="FF0000"/>
                        </a:solidFill>
                        <a:latin typeface="Cambria Math" pitchFamily="34" charset="0"/>
                        <a:ea typeface="Cambria Math" pitchFamily="34" charset="-122"/>
                        <a:cs typeface="Cambria Math" pitchFamily="34" charset="-120"/>
                      </a:rPr>
                      <m:t>−</m:t>
                    </m:r>
                    <m:r>
                      <a:rPr lang="en-US" altLang="zh-CN" b="0" i="0" smtClean="0">
                        <a:solidFill>
                          <a:srgbClr val="FF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35_1#7d264732c.blank?vop=1&amp;pid=502ef09f7&amp;color=0,0,0&amp;vpa=12&amp;vtp=1&amp;bbb=1"/>
              <p:cNvSpPr>
                <a:spLocks noRot="1" noChangeAspect="1" noMove="1" noResize="1" noEditPoints="1" noAdjustHandles="1" noChangeArrowheads="1" noChangeShapeType="1" noTextEdit="1"/>
              </p:cNvSpPr>
              <p:nvPr/>
            </p:nvSpPr>
            <p:spPr>
              <a:xfrm>
                <a:off x="6594729" y="2169606"/>
                <a:ext cx="874903" cy="260350"/>
              </a:xfrm>
              <a:prstGeom prst="rect">
                <a:avLst/>
              </a:prstGeom>
              <a:blipFill>
                <a:blip r:embed="rId5"/>
                <a:stretch>
                  <a:fillRect l="-3497" r="-2797" b="-302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36_1#7d264732c?vop=1&amp;pid=502ef09f7&amp;color=0,0,0&amp;vtp=1&amp;bbb=1&amp;hb=1"/>
              <p:cNvSpPr/>
              <p:nvPr/>
            </p:nvSpPr>
            <p:spPr>
              <a:xfrm>
                <a:off x="832104" y="2907667"/>
                <a:ext cx="10533888" cy="862330"/>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【解析】根据向心力公式可得，小钢球经过最低点时的向心力大小为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.小钢球经过最低点</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，细线拉力与小钢球重力的合力提供向心力，则小钢球通过</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点时的向心力大小为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𝐹</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𝐹</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36_1#7d264732c?vop=1&amp;pid=502ef09f7&amp;color=0,0,0&amp;vtp=1&amp;bbb=1&amp;hb=1"/>
              <p:cNvSpPr>
                <a:spLocks noRot="1" noChangeAspect="1" noMove="1" noResize="1" noEditPoints="1" noAdjustHandles="1" noChangeArrowheads="1" noChangeShapeType="1" noTextEdit="1"/>
              </p:cNvSpPr>
              <p:nvPr/>
            </p:nvSpPr>
            <p:spPr>
              <a:xfrm>
                <a:off x="832104" y="2907667"/>
                <a:ext cx="10533888" cy="862330"/>
              </a:xfrm>
              <a:prstGeom prst="rect">
                <a:avLst/>
              </a:prstGeom>
              <a:blipFill>
                <a:blip r:embed="rId6"/>
                <a:stretch>
                  <a:fillRect l="-1389" r="-1215" b="-163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7_1#b7f44b861?vop=1&amp;pid=502ef09f7&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（3）改变小钢球释放的位置，重复实验，比较发现</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总是略大于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，分析表明这是系统误差造成的</a:t>
                </a:r>
                <a:r>
                  <a:rPr lang="en-US" altLang="zh-CN" sz="1800" b="0" i="0">
                    <a:solidFill>
                      <a:srgbClr val="000000"/>
                    </a:solidFill>
                    <a:latin typeface="微软雅黑" pitchFamily="34" charset="0"/>
                    <a:ea typeface="微软雅黑" pitchFamily="34" charset="-122"/>
                    <a:cs typeface="微软雅黑" pitchFamily="34" charset="-120"/>
                  </a:rPr>
                  <a:t>.造</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成该系统误差可能的原因是</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填选项序号）.</a:t>
                </a:r>
                <a:endParaRPr lang="en-US" altLang="zh-CN" dirty="0"/>
              </a:p>
            </p:txBody>
          </p:sp>
        </mc:Choice>
        <mc:Fallback>
          <p:sp>
            <p:nvSpPr>
              <p:cNvPr id="2" name="QC_6_BD.37_1#b7f44b861?vop=1&amp;pid=502ef09f7&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b="-19048"/>
                </a:stretch>
              </a:blipFill>
              <a:ln/>
            </p:spPr>
            <p:txBody>
              <a:bodyPr/>
              <a:lstStyle/>
              <a:p>
                <a:r>
                  <a:rPr lang="zh-CN" altLang="en-US">
                    <a:noFill/>
                  </a:rPr>
                  <a:t> </a:t>
                </a:r>
              </a:p>
            </p:txBody>
          </p:sp>
        </mc:Fallback>
      </mc:AlternateContent>
      <p:sp>
        <p:nvSpPr>
          <p:cNvPr id="3" name="QC_6_AN.38_1#b7f44b861.blank?vop=1&amp;pid=502ef09f7&amp;color=0,0,0&amp;vpa=13&amp;vtp=1"/>
          <p:cNvSpPr/>
          <p:nvPr/>
        </p:nvSpPr>
        <p:spPr>
          <a:xfrm>
            <a:off x="3555460" y="18796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37_2#b7f44b861.choices?vop=1&amp;pid=502ef09f7&amp;color=0,0,0&amp;vtp=1&amp;bbb=1"/>
          <p:cNvSpPr/>
          <p:nvPr/>
        </p:nvSpPr>
        <p:spPr>
          <a:xfrm>
            <a:off x="832104" y="233000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小钢球的质量偏大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小钢球的初速度不为零</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小钢球速度的测量值偏大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存在空气阻力</a:t>
            </a:r>
            <a:endParaRPr lang="en-US" altLang="zh-CN" sz="1800" dirty="0"/>
          </a:p>
        </p:txBody>
      </p:sp>
      <mc:AlternateContent xmlns:mc="http://schemas.openxmlformats.org/markup-compatibility/2006">
        <mc:Choice xmlns:a14="http://schemas.microsoft.com/office/drawing/2010/main" Requires="a14">
          <p:sp>
            <p:nvSpPr>
              <p:cNvPr id="5" name="QC_6_AS.39_1#b7f44b861?vop=1&amp;pid=502ef09f7&amp;color=0,0,0&amp;vtp=1&amp;bbb=1&amp;hb=1"/>
              <p:cNvSpPr/>
              <p:nvPr/>
            </p:nvSpPr>
            <p:spPr>
              <a:xfrm>
                <a:off x="832104" y="310280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【解析】实验测得小钢球通过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点时的速度为遮光条通过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点时的速度，小钢球、遮光条同轴转动</a:t>
                </a:r>
                <a:r>
                  <a:rPr lang="en-US" altLang="zh-CN" sz="1800" b="0" i="0">
                    <a:solidFill>
                      <a:srgbClr val="000000"/>
                    </a:solidFill>
                    <a:latin typeface="微软雅黑" pitchFamily="34" charset="0"/>
                    <a:ea typeface="微软雅黑" pitchFamily="34" charset="-122"/>
                    <a:cs typeface="微软雅黑" pitchFamily="34" charset="-120"/>
                  </a:rPr>
                  <a:t>，角速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度相等</a:t>
                </a:r>
                <a:r>
                  <a:rPr lang="en-US" altLang="zh-CN" sz="1800" b="0" i="0" dirty="0">
                    <a:solidFill>
                      <a:srgbClr val="000000"/>
                    </a:solidFill>
                    <a:latin typeface="微软雅黑" pitchFamily="34" charset="0"/>
                    <a:ea typeface="微软雅黑" pitchFamily="34" charset="-122"/>
                    <a:cs typeface="微软雅黑" pitchFamily="34" charset="-120"/>
                  </a:rPr>
                  <a:t>，由于小钢球的轨迹半径小于遮光条的轨迹半径，根据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可知实际小钢球通过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点时的速度小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，即小钢球速度的测量值偏大导致</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oMath>
                </a14:m>
                <a:r>
                  <a:rPr lang="en-US" altLang="zh-CN" b="0" i="0" dirty="0">
                    <a:solidFill>
                      <a:srgbClr val="000000"/>
                    </a:solidFill>
                    <a:latin typeface="微软雅黑" pitchFamily="34" charset="0"/>
                    <a:ea typeface="微软雅黑" pitchFamily="34" charset="-122"/>
                    <a:cs typeface="微软雅黑" pitchFamily="34" charset="-120"/>
                  </a:rPr>
                  <a:t>总是略大于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5" name="QC_6_AS.39_1#b7f44b861?vop=1&amp;pid=502ef09f7&amp;color=0,0,0&amp;vtp=1&amp;bbb=1&amp;hb=1"/>
              <p:cNvSpPr>
                <a:spLocks noRot="1" noChangeAspect="1" noMove="1" noResize="1" noEditPoints="1" noAdjustHandles="1" noChangeArrowheads="1" noChangeShapeType="1" noTextEdit="1"/>
              </p:cNvSpPr>
              <p:nvPr/>
            </p:nvSpPr>
            <p:spPr>
              <a:xfrm>
                <a:off x="832104" y="3102802"/>
                <a:ext cx="10533888" cy="1192530"/>
              </a:xfrm>
              <a:prstGeom prst="rect">
                <a:avLst/>
              </a:prstGeom>
              <a:blipFill>
                <a:blip r:embed="rId4"/>
                <a:stretch>
                  <a:fillRect l="-1389" r="-752" b="-112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0_1#5a0328026?vop=1&amp;pid=9e08e9c70&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辽宁舰质量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7</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，它在海上转弯的照片如图所示，</a:t>
                </a:r>
                <a:r>
                  <a:rPr lang="en-US" altLang="zh-CN" sz="1800" b="0" i="0">
                    <a:solidFill>
                      <a:srgbClr val="000000"/>
                    </a:solidFill>
                    <a:latin typeface="微软雅黑" pitchFamily="34" charset="0"/>
                    <a:ea typeface="微软雅黑" pitchFamily="34" charset="-122"/>
                    <a:cs typeface="微软雅黑" pitchFamily="34" charset="-120"/>
                  </a:rPr>
                  <a:t>假设整个过程中辽宁舰做匀速圆周运动，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，圆周运动的半径为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000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b="0" i="0" dirty="0">
                    <a:solidFill>
                      <a:srgbClr val="000000"/>
                    </a:solidFill>
                    <a:latin typeface="微软雅黑" pitchFamily="34" charset="0"/>
                    <a:ea typeface="微软雅黑" pitchFamily="34" charset="-122"/>
                    <a:cs typeface="微软雅黑" pitchFamily="34" charset="-120"/>
                  </a:rPr>
                  <a:t>，下列说法中正确的是</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40_1#5a0328026?vop=1&amp;pid=9e08e9c70&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389" b="-19048"/>
                </a:stretch>
              </a:blipFill>
              <a:ln/>
            </p:spPr>
            <p:txBody>
              <a:bodyPr/>
              <a:lstStyle/>
              <a:p>
                <a:r>
                  <a:rPr lang="zh-CN" altLang="en-US">
                    <a:noFill/>
                  </a:rPr>
                  <a:t> </a:t>
                </a:r>
              </a:p>
            </p:txBody>
          </p:sp>
        </mc:Fallback>
      </mc:AlternateContent>
      <p:sp>
        <p:nvSpPr>
          <p:cNvPr id="3" name="QC_5_AN.41_1#5a0328026.bracket?vop=1&amp;pid=9e08e9c70&amp;color=0,0,0&amp;vpa=14&amp;vtp=1"/>
          <p:cNvSpPr/>
          <p:nvPr/>
        </p:nvSpPr>
        <p:spPr>
          <a:xfrm>
            <a:off x="939111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40_2#5a0328026?htil=6&amp;vop=1&amp;pid=9e08e9c70&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00823" y="2410017"/>
            <a:ext cx="297180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0_3#5a0328026.choices?htil=6&amp;vop=1&amp;pid=9e08e9c70&amp;color=0,0,0&amp;vtp=1&amp;bbb=1&amp;hs=1"/>
              <p:cNvSpPr/>
              <p:nvPr/>
            </p:nvSpPr>
            <p:spPr>
              <a:xfrm>
                <a:off x="832104" y="2283017"/>
                <a:ext cx="742492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点时水对舰的合力指向圆心</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点时水对舰的合力大小约为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8</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点时水对舰的合力大小约为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7</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点时水对舰的合力大小为0</a:t>
                </a:r>
                <a:endParaRPr lang="en-US" altLang="zh-CN" sz="1800" dirty="0"/>
              </a:p>
            </p:txBody>
          </p:sp>
        </mc:Choice>
        <mc:Fallback>
          <p:sp>
            <p:nvSpPr>
              <p:cNvPr id="5" name="QC_5_BD.40_3#5a0328026.choices?htil=6&amp;vop=1&amp;pid=9e08e9c70&amp;color=0,0,0&amp;vtp=1&amp;bbb=1&amp;hs=1"/>
              <p:cNvSpPr>
                <a:spLocks noRot="1" noChangeAspect="1" noMove="1" noResize="1" noEditPoints="1" noAdjustHandles="1" noChangeArrowheads="1" noChangeShapeType="1" noTextEdit="1"/>
              </p:cNvSpPr>
              <p:nvPr/>
            </p:nvSpPr>
            <p:spPr>
              <a:xfrm>
                <a:off x="832104" y="2283017"/>
                <a:ext cx="7424928" cy="1608455"/>
              </a:xfrm>
              <a:prstGeom prst="rect">
                <a:avLst/>
              </a:prstGeom>
              <a:blipFill>
                <a:blip r:embed="rId5"/>
                <a:stretch>
                  <a:fillRect l="-1970" b="-91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42_1#5a0328026?vop=1&amp;pid=9e08e9c70&amp;color=0,0,0&amp;vtp=1&amp;bbb=1&amp;hb=1&amp;hs=1"/>
              <p:cNvSpPr/>
              <p:nvPr/>
            </p:nvSpPr>
            <p:spPr>
              <a:xfrm>
                <a:off x="832104" y="3883217"/>
                <a:ext cx="10533888" cy="1434973"/>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点时，水对舰有向上的浮力</a:t>
                </a:r>
                <a:r>
                  <a:rPr lang="en-US" altLang="zh-CN" sz="1800" b="0" i="0" dirty="0">
                    <a:solidFill>
                      <a:srgbClr val="000000"/>
                    </a:solidFill>
                    <a:latin typeface="微软雅黑" pitchFamily="34" charset="0"/>
                    <a:ea typeface="微软雅黑" pitchFamily="34" charset="-122"/>
                    <a:cs typeface="微软雅黑" pitchFamily="34" charset="-120"/>
                  </a:rPr>
                  <a:t>（大小等于舰的重力</a:t>
                </a:r>
                <a:r>
                  <a:rPr lang="en-US" altLang="zh-CN" sz="1800" b="0" i="0">
                    <a:solidFill>
                      <a:srgbClr val="000000"/>
                    </a:solidFill>
                    <a:latin typeface="微软雅黑" pitchFamily="34" charset="0"/>
                    <a:ea typeface="微软雅黑" pitchFamily="34" charset="-122"/>
                    <a:cs typeface="微软雅黑" pitchFamily="34" charset="-120"/>
                  </a:rPr>
                  <a:t>）、指向圆心方向的推力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a:t>
                </a:r>
                <a:r>
                  <a:rPr lang="en-US" altLang="zh-CN" sz="1800" b="0" i="0">
                    <a:solidFill>
                      <a:srgbClr val="00A0AF"/>
                    </a:solidFill>
                    <a:latin typeface="微软雅黑" pitchFamily="34" charset="0"/>
                    <a:ea typeface="楷体" pitchFamily="34" charset="-122"/>
                    <a:cs typeface="微软雅黑" pitchFamily="34" charset="-120"/>
                  </a:rPr>
                  <a:t>：水对舰的</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合力和舰所受到的合力是不同的</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，两个力的合力指向斜上方，故A错误；辽宁舰做匀速圆周运动</a:t>
                </a:r>
                <a:r>
                  <a:rPr lang="en-US" altLang="zh-CN" sz="1800" b="0" i="0">
                    <a:solidFill>
                      <a:srgbClr val="000000"/>
                    </a:solidFill>
                    <a:latin typeface="微软雅黑" pitchFamily="34" charset="0"/>
                    <a:ea typeface="微软雅黑" pitchFamily="34" charset="-122"/>
                    <a:cs typeface="微软雅黑" pitchFamily="34" charset="-120"/>
                  </a:rPr>
                  <a:t>，水对</a:t>
                </a:r>
              </a:p>
              <a:p>
                <a:pPr latinLnBrk="1">
                  <a:lnSpc>
                    <a:spcPts val="4800"/>
                  </a:lnSpc>
                </a:pPr>
                <a:r>
                  <a:rPr lang="en-US" altLang="zh-CN" b="0" i="0">
                    <a:solidFill>
                      <a:srgbClr val="000000"/>
                    </a:solidFill>
                    <a:latin typeface="微软雅黑" pitchFamily="34" charset="0"/>
                    <a:ea typeface="微软雅黑" pitchFamily="34" charset="-122"/>
                    <a:cs typeface="微软雅黑" pitchFamily="34" charset="-120"/>
                  </a:rPr>
                  <a:t>舰的合力大小为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𝑚𝑔</m:t>
                                </m:r>
                              </m:e>
                            </m:d>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𝑟</m:t>
                                    </m:r>
                                  </m:den>
                                </m:f>
                              </m:e>
                            </m:d>
                          </m:e>
                          <m:sup>
                            <m:r>
                              <a:rPr lang="en-US" altLang="zh-CN" b="0" i="0">
                                <a:solidFill>
                                  <a:srgbClr val="000000"/>
                                </a:solidFill>
                                <a:latin typeface="Cambria Math" pitchFamily="34" charset="0"/>
                                <a:ea typeface="Cambria Math" pitchFamily="34" charset="-122"/>
                                <a:cs typeface="Cambria Math" pitchFamily="34" charset="-120"/>
                              </a:rPr>
                              <m:t>2</m:t>
                            </m:r>
                          </m:sup>
                        </m:sSup>
                      </m:e>
                    </m:rad>
                  </m:oMath>
                </a14:m>
                <a:r>
                  <a:rPr lang="en-US" altLang="zh-CN"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≈6.0×</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8</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，故B正确，C、D错误.</a:t>
                </a:r>
                <a:endParaRPr lang="en-US" altLang="zh-CN" dirty="0"/>
              </a:p>
            </p:txBody>
          </p:sp>
        </mc:Choice>
        <mc:Fallback>
          <p:sp>
            <p:nvSpPr>
              <p:cNvPr id="6" name="QC_5_AS.42_1#5a0328026?vop=1&amp;pid=9e08e9c70&amp;color=0,0,0&amp;vtp=1&amp;bbb=1&amp;hb=1&amp;hs=1"/>
              <p:cNvSpPr>
                <a:spLocks noRot="1" noChangeAspect="1" noMove="1" noResize="1" noEditPoints="1" noAdjustHandles="1" noChangeArrowheads="1" noChangeShapeType="1" noTextEdit="1"/>
              </p:cNvSpPr>
              <p:nvPr/>
            </p:nvSpPr>
            <p:spPr>
              <a:xfrm>
                <a:off x="832104" y="3883217"/>
                <a:ext cx="10533888" cy="1434973"/>
              </a:xfrm>
              <a:prstGeom prst="rect">
                <a:avLst/>
              </a:prstGeom>
              <a:blipFill>
                <a:blip r:embed="rId6"/>
                <a:stretch>
                  <a:fillRect l="-1389" r="-694" b="-4255"/>
                </a:stretch>
              </a:blipFill>
              <a:ln/>
            </p:spPr>
            <p:txBody>
              <a:bodyPr/>
              <a:lstStyle/>
              <a:p>
                <a:r>
                  <a:rPr lang="zh-CN" altLang="en-US">
                    <a:noFill/>
                  </a:rPr>
                  <a:t> </a:t>
                </a:r>
              </a:p>
            </p:txBody>
          </p:sp>
        </mc:Fallback>
      </mc:AlternateContent>
      <p:sp>
        <p:nvSpPr>
          <p:cNvPr id="7" name="QC_5_AS.42_1#5a0328026?vop=1&amp;pid=9e08e9c70&amp;color=0,0,0&amp;vtp=1&amp;bbb=1&amp;hb=1&amp;hs=1&amp;uw=1">
            <a:extLst>
              <a:ext uri="{FF2B5EF4-FFF2-40B4-BE49-F238E27FC236}">
                <a16:creationId xmlns:a16="http://schemas.microsoft.com/office/drawing/2014/main" id="{1F195BCF-A6E3-6DB0-9EA2-9C470C934B9C}"/>
              </a:ext>
            </a:extLst>
          </p:cNvPr>
          <p:cNvSpPr/>
          <p:nvPr/>
        </p:nvSpPr>
        <p:spPr>
          <a:xfrm>
            <a:off x="2807589" y="3882994"/>
            <a:ext cx="6629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additive="base">
                                        <p:cTn id="3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7">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5_BD.43_1#923b1fc28?htil=7&amp;vop=1&amp;pid=9e08e9c7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64527" y="1594296"/>
            <a:ext cx="1380744"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3_2#923b1fc28?htil=7&amp;vop=1&amp;pid=9e08e9c70&amp;color=0,0,0&amp;vtp=1&amp;bt=1&amp;bbb=1&amp;hb=1&amp;hs=1"/>
              <p:cNvSpPr/>
              <p:nvPr/>
            </p:nvSpPr>
            <p:spPr>
              <a:xfrm>
                <a:off x="832104" y="1512000"/>
                <a:ext cx="901598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如图所示，完全相同的三个小球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均用长为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的悬线悬于小车顶部</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车以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的速度匀速向右运动，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两球与小车左、右侧壁接触，</a:t>
                </a:r>
                <a:r>
                  <a:rPr lang="en-US" altLang="zh-CN" sz="1800" b="0" i="0">
                    <a:solidFill>
                      <a:srgbClr val="000000"/>
                    </a:solidFill>
                    <a:latin typeface="微软雅黑" pitchFamily="34" charset="0"/>
                    <a:ea typeface="微软雅黑" pitchFamily="34" charset="-122"/>
                    <a:cs typeface="微软雅黑" pitchFamily="34" charset="-120"/>
                  </a:rPr>
                  <a:t>由于某种原因，</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小车的速度突然减为</a:t>
                </a:r>
                <a:r>
                  <a:rPr lang="en-US" altLang="zh-CN" b="0" i="0" dirty="0">
                    <a:solidFill>
                      <a:srgbClr val="000000"/>
                    </a:solidFill>
                    <a:latin typeface="微软雅黑" pitchFamily="34" charset="0"/>
                    <a:ea typeface="微软雅黑" pitchFamily="34" charset="-122"/>
                    <a:cs typeface="微软雅黑" pitchFamily="34" charset="-120"/>
                  </a:rPr>
                  <a:t>0，此时悬线张力之比</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𝐶</m:t>
                        </m:r>
                      </m:sub>
                    </m:sSub>
                  </m:oMath>
                </a14:m>
                <a:r>
                  <a:rPr lang="en-US" altLang="zh-CN" b="0" i="0" dirty="0">
                    <a:solidFill>
                      <a:srgbClr val="000000"/>
                    </a:solidFill>
                    <a:latin typeface="微软雅黑" pitchFamily="34" charset="0"/>
                    <a:ea typeface="微软雅黑" pitchFamily="34" charset="-122"/>
                    <a:cs typeface="微软雅黑" pitchFamily="34" charset="-120"/>
                  </a:rPr>
                  <a:t>为（重力加速度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43_2#923b1fc28?htil=7&amp;vop=1&amp;pid=9e08e9c70&amp;color=0,0,0&amp;vtp=1&amp;bt=1&amp;bbb=1&amp;hb=1&amp;hs=1"/>
              <p:cNvSpPr>
                <a:spLocks noRot="1" noChangeAspect="1" noMove="1" noResize="1" noEditPoints="1" noAdjustHandles="1" noChangeArrowheads="1" noChangeShapeType="1" noTextEdit="1"/>
              </p:cNvSpPr>
              <p:nvPr/>
            </p:nvSpPr>
            <p:spPr>
              <a:xfrm>
                <a:off x="832104" y="1512000"/>
                <a:ext cx="9015984" cy="1189355"/>
              </a:xfrm>
              <a:prstGeom prst="rect">
                <a:avLst/>
              </a:prstGeom>
              <a:blipFill>
                <a:blip r:embed="rId4"/>
                <a:stretch>
                  <a:fillRect l="-1623" r="-338" b="-12308"/>
                </a:stretch>
              </a:blipFill>
              <a:ln/>
            </p:spPr>
            <p:txBody>
              <a:bodyPr/>
              <a:lstStyle/>
              <a:p>
                <a:r>
                  <a:rPr lang="zh-CN" altLang="en-US">
                    <a:noFill/>
                  </a:rPr>
                  <a:t> </a:t>
                </a:r>
              </a:p>
            </p:txBody>
          </p:sp>
        </mc:Fallback>
      </mc:AlternateContent>
      <p:sp>
        <p:nvSpPr>
          <p:cNvPr id="4" name="QC_5_AN.44_1#923b1fc28.bracket?vop=1&amp;pid=9e08e9c70&amp;color=0,0,0&amp;vpa=15&amp;vtp=1"/>
          <p:cNvSpPr/>
          <p:nvPr/>
        </p:nvSpPr>
        <p:spPr>
          <a:xfrm>
            <a:off x="9181371"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5_BD.43_3#923b1fc28.choices?htil=7&amp;vop=1&amp;pid=9e08e9c70&amp;color=0,0,0&amp;vtp=1&amp;bbb=1&amp;hs=1"/>
              <p:cNvSpPr/>
              <p:nvPr/>
            </p:nvSpPr>
            <p:spPr>
              <a:xfrm>
                <a:off x="827992" y="2741423"/>
                <a:ext cx="10536017" cy="356235"/>
              </a:xfrm>
              <a:prstGeom prst="rect">
                <a:avLst/>
              </a:prstGeom>
              <a:noFill/>
              <a:ln/>
            </p:spPr>
            <p:txBody>
              <a:bodyPr wrap="none" lIns="0" tIns="0" rIns="0" bIns="0" rtlCol="0" anchor="t"/>
              <a:lstStyle/>
              <a:p>
                <a:pPr latinLnBrk="1">
                  <a:lnSpc>
                    <a:spcPts val="3200"/>
                  </a:lnSpc>
                  <a:tabLst>
                    <a:tab pos="2320671" algn="l"/>
                    <a:tab pos="4615942" algn="l"/>
                    <a:tab pos="691121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3:3:2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2:3:3</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43_3#923b1fc28.choices?htil=7&amp;vop=1&amp;pid=9e08e9c70&amp;color=0,0,0&amp;vtp=1&amp;bbb=1&amp;hs=1"/>
              <p:cNvSpPr>
                <a:spLocks noRot="1" noChangeAspect="1" noMove="1" noResize="1" noEditPoints="1" noAdjustHandles="1" noChangeArrowheads="1" noChangeShapeType="1" noTextEdit="1"/>
              </p:cNvSpPr>
              <p:nvPr/>
            </p:nvSpPr>
            <p:spPr>
              <a:xfrm>
                <a:off x="827992" y="2741423"/>
                <a:ext cx="10536017" cy="356235"/>
              </a:xfrm>
              <a:prstGeom prst="rect">
                <a:avLst/>
              </a:prstGeom>
              <a:blipFill>
                <a:blip r:embed="rId5"/>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45_1#923b1fc28?vop=1&amp;pid=9e08e9c70&amp;color=0,0,0&amp;vtp=1&amp;bbb=1&amp;hb=1"/>
              <p:cNvSpPr/>
              <p:nvPr/>
            </p:nvSpPr>
            <p:spPr>
              <a:xfrm>
                <a:off x="832104" y="3105913"/>
                <a:ext cx="10533888" cy="129717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【解析】设三个小球的质量均为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，小车突然停止运动，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受到小车右侧壁的作用力停止运动</a:t>
                </a:r>
                <a:r>
                  <a:rPr lang="en-US" altLang="zh-CN" sz="1800" b="0" i="0">
                    <a:solidFill>
                      <a:srgbClr val="000000"/>
                    </a:solidFill>
                    <a:latin typeface="微软雅黑" pitchFamily="34" charset="0"/>
                    <a:ea typeface="微软雅黑" pitchFamily="34" charset="-122"/>
                    <a:cs typeface="微软雅黑" pitchFamily="34" charset="-120"/>
                  </a:rPr>
                  <a:t>，则此时悬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线张力与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的重力大小相等，即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由于惯性，会向右摆动，将做圆周运动</a:t>
                </a:r>
                <a:r>
                  <a:rPr lang="en-US" altLang="zh-CN" sz="1800" b="0" i="0">
                    <a:solidFill>
                      <a:srgbClr val="000000"/>
                    </a:solidFill>
                    <a:latin typeface="微软雅黑" pitchFamily="34" charset="0"/>
                    <a:ea typeface="微软雅黑" pitchFamily="34" charset="-122"/>
                    <a:cs typeface="微软雅黑" pitchFamily="34" charset="-120"/>
                  </a:rPr>
                  <a:t>，根据向心力公式</a:t>
                </a:r>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可得此时悬挂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的悬线张力大小为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𝐿</m:t>
                        </m:r>
                      </m:den>
                    </m:f>
                  </m:oMath>
                </a14:m>
                <a:r>
                  <a:rPr lang="en-US" altLang="zh-CN"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=3:3:2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6" name="QC_5_AS.45_1#923b1fc28?vop=1&amp;pid=9e08e9c70&amp;color=0,0,0&amp;vtp=1&amp;bbb=1&amp;hb=1"/>
              <p:cNvSpPr>
                <a:spLocks noRot="1" noChangeAspect="1" noMove="1" noResize="1" noEditPoints="1" noAdjustHandles="1" noChangeArrowheads="1" noChangeShapeType="1" noTextEdit="1"/>
              </p:cNvSpPr>
              <p:nvPr/>
            </p:nvSpPr>
            <p:spPr>
              <a:xfrm>
                <a:off x="832104" y="3105913"/>
                <a:ext cx="10533888" cy="1297178"/>
              </a:xfrm>
              <a:prstGeom prst="rect">
                <a:avLst/>
              </a:prstGeom>
              <a:blipFill>
                <a:blip r:embed="rId6"/>
                <a:stretch>
                  <a:fillRect l="-1389" r="-810" b="-66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C_5_BD.46_1#b64930025?htil=8&amp;vop=1&amp;pid=9e08e9c7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41280" y="1594296"/>
            <a:ext cx="1097280"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6_2#b64930025?htil=8&amp;vop=1&amp;pid=9e08e9c70&amp;color=0,0,0&amp;vtp=1&amp;bt=1&amp;bbb=1&amp;hb=1&amp;hs=1"/>
              <p:cNvSpPr/>
              <p:nvPr/>
            </p:nvSpPr>
            <p:spPr>
              <a:xfrm>
                <a:off x="832104" y="1512000"/>
                <a:ext cx="929944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）如图所示，质量不计的轻质弹性杆插入桌面上的小孔中</a:t>
                </a:r>
                <a:r>
                  <a:rPr lang="en-US" altLang="zh-CN" sz="1800" b="0" i="0">
                    <a:solidFill>
                      <a:srgbClr val="000000"/>
                    </a:solidFill>
                    <a:latin typeface="微软雅黑" pitchFamily="34" charset="0"/>
                    <a:ea typeface="微软雅黑" pitchFamily="34" charset="-122"/>
                    <a:cs typeface="微软雅黑" pitchFamily="34" charset="-120"/>
                  </a:rPr>
                  <a:t>，杆的另一端固定一质量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的小球，今使小球在水平面内做半径为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的匀速圆周运动，角速度为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46_2#b64930025?htil=8&amp;vop=1&amp;pid=9e08e9c70&amp;color=0,0,0&amp;vtp=1&amp;bt=1&amp;bbb=1&amp;hb=1&amp;hs=1"/>
              <p:cNvSpPr>
                <a:spLocks noRot="1" noChangeAspect="1" noMove="1" noResize="1" noEditPoints="1" noAdjustHandles="1" noChangeArrowheads="1" noChangeShapeType="1" noTextEdit="1"/>
              </p:cNvSpPr>
              <p:nvPr/>
            </p:nvSpPr>
            <p:spPr>
              <a:xfrm>
                <a:off x="832104" y="1512000"/>
                <a:ext cx="9299448" cy="1189355"/>
              </a:xfrm>
              <a:prstGeom prst="rect">
                <a:avLst/>
              </a:prstGeom>
              <a:blipFill>
                <a:blip r:embed="rId4"/>
                <a:stretch>
                  <a:fillRect l="-1574" r="-3541" b="-12308"/>
                </a:stretch>
              </a:blipFill>
              <a:ln/>
            </p:spPr>
            <p:txBody>
              <a:bodyPr/>
              <a:lstStyle/>
              <a:p>
                <a:r>
                  <a:rPr lang="zh-CN" altLang="en-US">
                    <a:noFill/>
                  </a:rPr>
                  <a:t> </a:t>
                </a:r>
              </a:p>
            </p:txBody>
          </p:sp>
        </mc:Fallback>
      </mc:AlternateContent>
      <p:sp>
        <p:nvSpPr>
          <p:cNvPr id="4" name="QC_5_AN.47_1#b64930025.bracket?vop=1&amp;pid=9e08e9c70&amp;color=0,0,0&amp;vpa=16&amp;vtp=1&amp;bbb=1"/>
          <p:cNvSpPr/>
          <p:nvPr/>
        </p:nvSpPr>
        <p:spPr>
          <a:xfrm>
            <a:off x="30982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mc:AlternateContent xmlns:mc="http://schemas.openxmlformats.org/markup-compatibility/2006">
        <mc:Choice xmlns:a14="http://schemas.microsoft.com/office/drawing/2010/main" Requires="a14">
          <p:sp>
            <p:nvSpPr>
              <p:cNvPr id="5" name="QC_5_BD.46_3#b64930025.choices?htil=8&amp;vop=1&amp;pid=9e08e9c70&amp;color=0,0,0&amp;vtp=1&amp;bbb=1&amp;hs=1"/>
              <p:cNvSpPr/>
              <p:nvPr/>
            </p:nvSpPr>
            <p:spPr>
              <a:xfrm>
                <a:off x="832104" y="2707832"/>
                <a:ext cx="9299448" cy="934911"/>
              </a:xfrm>
              <a:prstGeom prst="rect">
                <a:avLst/>
              </a:prstGeom>
              <a:noFill/>
              <a:ln/>
            </p:spPr>
            <p:txBody>
              <a:bodyPr wrap="none" lIns="0" tIns="0" rIns="0" bIns="0" rtlCol="0" anchor="t"/>
              <a:lstStyle/>
              <a:p>
                <a:pPr latinLnBrk="1">
                  <a:lnSpc>
                    <a:spcPts val="4000"/>
                  </a:lnSpc>
                  <a:tabLst>
                    <a:tab pos="475767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小球所受的合外力大小为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小球所受的合外力大小为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tabLst>
                    <a:tab pos="475767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小球对杆作用力的大小为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小球对杆作用力的大小为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46_3#b64930025.choices?htil=8&amp;vop=1&amp;pid=9e08e9c70&amp;color=0,0,0&amp;vtp=1&amp;bbb=1&amp;hs=1"/>
              <p:cNvSpPr>
                <a:spLocks noRot="1" noChangeAspect="1" noMove="1" noResize="1" noEditPoints="1" noAdjustHandles="1" noChangeArrowheads="1" noChangeShapeType="1" noTextEdit="1"/>
              </p:cNvSpPr>
              <p:nvPr/>
            </p:nvSpPr>
            <p:spPr>
              <a:xfrm>
                <a:off x="832104" y="2707832"/>
                <a:ext cx="9299448" cy="934911"/>
              </a:xfrm>
              <a:prstGeom prst="rect">
                <a:avLst/>
              </a:prstGeom>
              <a:blipFill>
                <a:blip r:embed="rId5"/>
                <a:stretch>
                  <a:fillRect l="-1574" b="-1428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48_1#b64930025?vop=1&amp;pid=9e08e9c70&amp;color=0,0,0&amp;vtp=1&amp;bbb=1&amp;hb=1&amp;hs=1"/>
              <p:cNvSpPr/>
              <p:nvPr/>
            </p:nvSpPr>
            <p:spPr>
              <a:xfrm>
                <a:off x="832104" y="3687510"/>
                <a:ext cx="10533888" cy="1315911"/>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【解析】小球所受合力提供其做匀速圆周运动的向心力，即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合</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，故A正确，B错误</a:t>
                </a:r>
                <a:r>
                  <a:rPr lang="en-US" altLang="zh-CN" sz="1800" b="0" i="0">
                    <a:solidFill>
                      <a:srgbClr val="000000"/>
                    </a:solidFill>
                    <a:latin typeface="微软雅黑" pitchFamily="34" charset="0"/>
                    <a:ea typeface="微软雅黑" pitchFamily="34" charset="-122"/>
                    <a:cs typeface="微软雅黑" pitchFamily="34" charset="-120"/>
                  </a:rPr>
                  <a:t>；小球受重力</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和杆对它的作用力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，根据力的合成，有</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𝐹</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𝑚𝑔</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合</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4</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根据牛顿第三定律，</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小球对杆作用力的大小为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4</m:t>
                            </m:r>
                          </m:sup>
                        </m:s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6" name="QC_5_AS.48_1#b64930025?vop=1&amp;pid=9e08e9c70&amp;color=0,0,0&amp;vtp=1&amp;bbb=1&amp;hb=1&amp;hs=1"/>
              <p:cNvSpPr>
                <a:spLocks noRot="1" noChangeAspect="1" noMove="1" noResize="1" noEditPoints="1" noAdjustHandles="1" noChangeArrowheads="1" noChangeShapeType="1" noTextEdit="1"/>
              </p:cNvSpPr>
              <p:nvPr/>
            </p:nvSpPr>
            <p:spPr>
              <a:xfrm>
                <a:off x="832104" y="3687510"/>
                <a:ext cx="10533888" cy="1315911"/>
              </a:xfrm>
              <a:prstGeom prst="rect">
                <a:avLst/>
              </a:prstGeom>
              <a:blipFill>
                <a:blip r:embed="rId6"/>
                <a:stretch>
                  <a:fillRect l="-1389" r="-2315" b="-97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4_BD.49_1#7f4ec086a?htil=9&amp;vop=1&amp;pid=d3bf8d28f&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10260" y="1594297"/>
            <a:ext cx="1280160"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9_2#7f4ec086a?htil=9&amp;vop=1&amp;pid=d3bf8d28f&amp;color=0,0,0&amp;vtp=1&amp;bt=1&amp;bbb=1&amp;hb=1&amp;hs=1"/>
              <p:cNvSpPr/>
              <p:nvPr/>
            </p:nvSpPr>
            <p:spPr>
              <a:xfrm>
                <a:off x="832104" y="1512000"/>
                <a:ext cx="911656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置于水平转盘上随转盘一起运动，图中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沿半径指向圆心，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垂直，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下列说法可能正确的是(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49_2#7f4ec086a?htil=9&amp;vop=1&amp;pid=d3bf8d28f&amp;color=0,0,0&amp;vtp=1&amp;bt=1&amp;bbb=1&amp;hb=1&amp;hs=1"/>
              <p:cNvSpPr>
                <a:spLocks noRot="1" noChangeAspect="1" noMove="1" noResize="1" noEditPoints="1" noAdjustHandles="1" noChangeArrowheads="1" noChangeShapeType="1" noTextEdit="1"/>
              </p:cNvSpPr>
              <p:nvPr/>
            </p:nvSpPr>
            <p:spPr>
              <a:xfrm>
                <a:off x="832104" y="1512000"/>
                <a:ext cx="9116568" cy="770255"/>
              </a:xfrm>
              <a:prstGeom prst="rect">
                <a:avLst/>
              </a:prstGeom>
              <a:blipFill>
                <a:blip r:embed="rId4"/>
                <a:stretch>
                  <a:fillRect l="-1605" r="-870" b="-19048"/>
                </a:stretch>
              </a:blipFill>
              <a:ln/>
            </p:spPr>
            <p:txBody>
              <a:bodyPr/>
              <a:lstStyle/>
              <a:p>
                <a:r>
                  <a:rPr lang="zh-CN" altLang="en-US">
                    <a:noFill/>
                  </a:rPr>
                  <a:t> </a:t>
                </a:r>
              </a:p>
            </p:txBody>
          </p:sp>
        </mc:Fallback>
      </mc:AlternateContent>
      <p:sp>
        <p:nvSpPr>
          <p:cNvPr id="4" name="QC_4_AN.50_1#7f4ec086a.bracket?vop=1&amp;pid=d3bf8d28f&amp;color=0,0,0&amp;vpa=17&amp;vtp=1"/>
          <p:cNvSpPr/>
          <p:nvPr/>
        </p:nvSpPr>
        <p:spPr>
          <a:xfrm>
            <a:off x="3301460" y="1919797"/>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4_BD.49_3#7f4ec086a.choices?vop=1&amp;pid=d3bf8d28f&amp;color=0,0,0&amp;vtp=1&amp;bbb=1&amp;hs=1"/>
              <p:cNvSpPr/>
              <p:nvPr/>
            </p:nvSpPr>
            <p:spPr>
              <a:xfrm>
                <a:off x="832104" y="288468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当转盘匀速转动时，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受摩擦力方向为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a:solidFill>
                      <a:srgbClr val="000000"/>
                    </a:solidFill>
                    <a:latin typeface="微软雅黑" pitchFamily="34" charset="0"/>
                    <a:ea typeface="微软雅黑" pitchFamily="34" charset="-122"/>
                    <a:cs typeface="微软雅黑" pitchFamily="34" charset="-120"/>
                  </a:rPr>
                  <a:t>方向</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当转盘加速转动时，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受摩擦力方向为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当转盘加速转动时，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受摩擦力方向为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a:solidFill>
                      <a:srgbClr val="000000"/>
                    </a:solidFill>
                    <a:latin typeface="微软雅黑" pitchFamily="34" charset="0"/>
                    <a:ea typeface="微软雅黑" pitchFamily="34" charset="-122"/>
                    <a:cs typeface="微软雅黑" pitchFamily="34" charset="-120"/>
                  </a:rPr>
                  <a:t>方向</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当转盘减速转动时，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受摩擦力方向为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a:t>
                </a:r>
                <a:endParaRPr lang="en-US" altLang="zh-CN" sz="1800" dirty="0"/>
              </a:p>
            </p:txBody>
          </p:sp>
        </mc:Choice>
        <mc:Fallback>
          <p:sp>
            <p:nvSpPr>
              <p:cNvPr id="5" name="QC_4_BD.49_3#7f4ec086a.choices?vop=1&amp;pid=d3bf8d28f&amp;color=0,0,0&amp;vtp=1&amp;bbb=1&amp;hs=1"/>
              <p:cNvSpPr>
                <a:spLocks noRot="1" noChangeAspect="1" noMove="1" noResize="1" noEditPoints="1" noAdjustHandles="1" noChangeArrowheads="1" noChangeShapeType="1" noTextEdit="1"/>
              </p:cNvSpPr>
              <p:nvPr/>
            </p:nvSpPr>
            <p:spPr>
              <a:xfrm>
                <a:off x="832104" y="2884680"/>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51_1#7f4ec086a?vop=1&amp;pid=d3bf8d28f&amp;color=0,0,0&amp;vtp=1&amp;bbb=1&amp;hb=1"/>
              <p:cNvSpPr/>
              <p:nvPr/>
            </p:nvSpPr>
            <p:spPr>
              <a:xfrm>
                <a:off x="832104" y="3658427"/>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【解析】当转盘匀速转动时，重力和支持力平衡，合外力（摩擦力）提供做圆周运动的向心力</a:t>
                </a:r>
                <a:r>
                  <a:rPr lang="en-US" altLang="zh-CN" sz="1800" b="0" i="0">
                    <a:solidFill>
                      <a:srgbClr val="000000"/>
                    </a:solidFill>
                    <a:latin typeface="微软雅黑" pitchFamily="34" charset="0"/>
                    <a:ea typeface="微软雅黑" pitchFamily="34" charset="-122"/>
                    <a:cs typeface="微软雅黑" pitchFamily="34" charset="-120"/>
                  </a:rPr>
                  <a:t>，故摩擦力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方向指向圆心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方向，故A错误；当转盘加速转动时，物块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做加速圆周运动，不仅有沿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方向指向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圆心的向心力</a:t>
                </a:r>
                <a:r>
                  <a:rPr lang="en-US" altLang="zh-CN" sz="1800" b="0" i="0" dirty="0">
                    <a:solidFill>
                      <a:srgbClr val="000000"/>
                    </a:solidFill>
                    <a:latin typeface="微软雅黑" pitchFamily="34" charset="0"/>
                    <a:ea typeface="微软雅黑" pitchFamily="34" charset="-122"/>
                    <a:cs typeface="微软雅黑" pitchFamily="34" charset="-120"/>
                  </a:rPr>
                  <a:t>，还有沿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方向的切向力，使线速度增大，摩擦力为两方向上力的合力</a:t>
                </a:r>
                <a:r>
                  <a:rPr lang="en-US" altLang="zh-CN" sz="1800" b="0" i="0">
                    <a:solidFill>
                      <a:srgbClr val="000000"/>
                    </a:solidFill>
                    <a:latin typeface="微软雅黑" pitchFamily="34" charset="0"/>
                    <a:ea typeface="微软雅黑" pitchFamily="34" charset="-122"/>
                    <a:cs typeface="微软雅黑" pitchFamily="34" charset="-120"/>
                  </a:rPr>
                  <a:t>，即摩擦力方向可能</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方向，故B、C错误；当转盘减速转动时，物块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做减速圆周运动，不仅有沿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方向指向圆心的向心力，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还有指向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相反方向的切向力，使线速度减小，摩擦力为两方向上力的合力，即摩擦力方向可能为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D正确.</a:t>
                </a:r>
                <a:endParaRPr lang="en-US" altLang="zh-CN" dirty="0"/>
              </a:p>
            </p:txBody>
          </p:sp>
        </mc:Choice>
        <mc:Fallback>
          <p:sp>
            <p:nvSpPr>
              <p:cNvPr id="6" name="QC_4_AS.51_1#7f4ec086a?vop=1&amp;pid=d3bf8d28f&amp;color=0,0,0&amp;vtp=1&amp;bbb=1&amp;hb=1"/>
              <p:cNvSpPr>
                <a:spLocks noRot="1" noChangeAspect="1" noMove="1" noResize="1" noEditPoints="1" noAdjustHandles="1" noChangeArrowheads="1" noChangeShapeType="1" noTextEdit="1"/>
              </p:cNvSpPr>
              <p:nvPr/>
            </p:nvSpPr>
            <p:spPr>
              <a:xfrm>
                <a:off x="832104" y="3658427"/>
                <a:ext cx="10533888" cy="2449830"/>
              </a:xfrm>
              <a:prstGeom prst="rect">
                <a:avLst/>
              </a:prstGeom>
              <a:blipFill>
                <a:blip r:embed="rId6"/>
                <a:stretch>
                  <a:fillRect l="-1389" r="-1794"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1a2880ebe.fixed?pid=d578276dd&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第六章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圆周运动</a:t>
            </a:r>
            <a:endParaRPr lang="en-US" altLang="zh-CN" sz="4400" dirty="0"/>
          </a:p>
        </p:txBody>
      </p:sp>
      <p:sp>
        <p:nvSpPr>
          <p:cNvPr id="3" name="C_2_BD#1a2880ebe.fixed?pid=d578276dd&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第2节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向心力</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2_1#63538a891?vop=1&amp;pid=d3bf8d28f&amp;color=0,0,0&amp;vtp=1&amp;bt=1&amp;bbb=1&amp;hb=1"/>
              <p:cNvSpPr/>
              <p:nvPr/>
            </p:nvSpPr>
            <p:spPr>
              <a:xfrm>
                <a:off x="832104" y="150876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的悬线一端固定在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点正下方</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处有一钉子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，把悬线另一端质量为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的小球拉到跟悬点在同一水平面上无初速度释放</a:t>
                </a:r>
                <a:r>
                  <a:rPr lang="en-US" altLang="zh-CN" sz="1800" b="0" i="0">
                    <a:solidFill>
                      <a:srgbClr val="000000"/>
                    </a:solidFill>
                    <a:latin typeface="微软雅黑" pitchFamily="34" charset="0"/>
                    <a:ea typeface="微软雅黑" pitchFamily="34" charset="-122"/>
                    <a:cs typeface="微软雅黑" pitchFamily="34" charset="-120"/>
                  </a:rPr>
                  <a:t>，小球运动到悬点正下方时悬线碰到钉子的瞬间 </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2_1#63538a891?vop=1&amp;pid=d3bf8d28f&amp;color=0,0,0&amp;vtp=1&amp;bt=1&amp;bbb=1&amp;hb=1"/>
              <p:cNvSpPr>
                <a:spLocks noRot="1" noChangeAspect="1" noMove="1" noResize="1" noEditPoints="1" noAdjustHandles="1" noChangeArrowheads="1" noChangeShapeType="1" noTextEdit="1"/>
              </p:cNvSpPr>
              <p:nvPr/>
            </p:nvSpPr>
            <p:spPr>
              <a:xfrm>
                <a:off x="832104" y="1508760"/>
                <a:ext cx="10533888" cy="1189355"/>
              </a:xfrm>
              <a:prstGeom prst="rect">
                <a:avLst/>
              </a:prstGeom>
              <a:blipFill>
                <a:blip r:embed="rId3"/>
                <a:stretch>
                  <a:fillRect l="-1389" t="-1026" b="-11795"/>
                </a:stretch>
              </a:blipFill>
              <a:ln/>
            </p:spPr>
            <p:txBody>
              <a:bodyPr/>
              <a:lstStyle/>
              <a:p>
                <a:r>
                  <a:rPr lang="zh-CN" altLang="en-US">
                    <a:noFill/>
                  </a:rPr>
                  <a:t> </a:t>
                </a:r>
              </a:p>
            </p:txBody>
          </p:sp>
        </mc:Fallback>
      </mc:AlternateContent>
      <p:sp>
        <p:nvSpPr>
          <p:cNvPr id="3" name="QC_4_AN.53_1#63538a891.bracket?vop=1&amp;pid=d3bf8d28f&amp;color=0,0,0&amp;vpa=18&amp;vtp=1&amp;bbb=1"/>
          <p:cNvSpPr/>
          <p:nvPr/>
        </p:nvSpPr>
        <p:spPr>
          <a:xfrm>
            <a:off x="1040860" y="233362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pic>
        <p:nvPicPr>
          <p:cNvPr id="4" name="QC_4_BD.52_2#63538a891?htil=10&amp;vop=1&amp;pid=d3bf8d28f&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50404" y="2735770"/>
            <a:ext cx="1001792" cy="76327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2_3#63538a891.choices?htil=10&amp;vop=1&amp;pid=d3bf8d28f&amp;color=0,0,0&amp;vtp=1&amp;bbb=1&amp;hs=1"/>
          <p:cNvSpPr/>
          <p:nvPr/>
        </p:nvSpPr>
        <p:spPr>
          <a:xfrm>
            <a:off x="832104" y="2748470"/>
            <a:ext cx="9052560" cy="770255"/>
          </a:xfrm>
          <a:prstGeom prst="rect">
            <a:avLst/>
          </a:prstGeom>
          <a:noFill/>
          <a:ln/>
        </p:spPr>
        <p:txBody>
          <a:bodyPr wrap="none" lIns="0" tIns="0" rIns="0" bIns="0" rtlCol="0" anchor="t"/>
          <a:lstStyle/>
          <a:p>
            <a:pPr latinLnBrk="1">
              <a:lnSpc>
                <a:spcPts val="3300"/>
              </a:lnSpc>
              <a:tabLst>
                <a:tab pos="4634230"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小球的线速度大小不变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小球的角速度突然减小</a:t>
            </a:r>
            <a:endParaRPr lang="en-US" altLang="zh-CN" sz="1800" dirty="0"/>
          </a:p>
          <a:p>
            <a:pPr latinLnBrk="1">
              <a:lnSpc>
                <a:spcPts val="3100"/>
              </a:lnSpc>
              <a:tabLst>
                <a:tab pos="4634230"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悬线的拉力突然减小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小球所需的向心力突然增大</a:t>
            </a:r>
            <a:endParaRPr lang="en-US" altLang="zh-CN" sz="1800" dirty="0"/>
          </a:p>
        </p:txBody>
      </p:sp>
      <mc:AlternateContent xmlns:mc="http://schemas.openxmlformats.org/markup-compatibility/2006">
        <mc:Choice xmlns:a14="http://schemas.microsoft.com/office/drawing/2010/main" Requires="a14">
          <p:sp>
            <p:nvSpPr>
              <p:cNvPr id="6" name="QC_4_AS.54_1#63538a891?vop=1&amp;pid=d3bf8d28f&amp;color=0,0,0&amp;vtp=1&amp;bbb=1&amp;hb=1&amp;hs=1"/>
              <p:cNvSpPr/>
              <p:nvPr/>
            </p:nvSpPr>
            <p:spPr>
              <a:xfrm>
                <a:off x="832104" y="3565715"/>
                <a:ext cx="10533888" cy="1662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【解析】悬线与钉子碰撞前后，线的拉力始终与小球运动方向垂直，小球的线速度大小不变，故A</a:t>
                </a:r>
                <a:r>
                  <a:rPr lang="en-US" altLang="zh-CN" sz="1800" b="0" i="0">
                    <a:solidFill>
                      <a:srgbClr val="000000"/>
                    </a:solidFill>
                    <a:latin typeface="微软雅黑" pitchFamily="34" charset="0"/>
                    <a:ea typeface="微软雅黑" pitchFamily="34" charset="-122"/>
                    <a:cs typeface="微软雅黑" pitchFamily="34" charset="-120"/>
                  </a:rPr>
                  <a:t>正确；</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当半径减小时</a:t>
                </a:r>
                <a:r>
                  <a:rPr lang="en-US" altLang="zh-CN" sz="1800" b="0" i="0" dirty="0">
                    <a:solidFill>
                      <a:srgbClr val="000000"/>
                    </a:solidFill>
                    <a:latin typeface="微软雅黑" pitchFamily="34" charset="0"/>
                    <a:ea typeface="微软雅黑" pitchFamily="34" charset="-122"/>
                    <a:cs typeface="微软雅黑" pitchFamily="34" charset="-120"/>
                  </a:rPr>
                  <a:t>，由公式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可知，小球做圆周运动的半径为原来的一半，则角速度是原来的2倍，</a:t>
                </a:r>
                <a:r>
                  <a:rPr lang="en-US" altLang="zh-CN" sz="1800" b="0" i="0">
                    <a:solidFill>
                      <a:srgbClr val="000000"/>
                    </a:solidFill>
                    <a:latin typeface="微软雅黑" pitchFamily="34" charset="0"/>
                    <a:ea typeface="微软雅黑" pitchFamily="34" charset="-122"/>
                    <a:cs typeface="微软雅黑" pitchFamily="34" charset="-120"/>
                  </a:rPr>
                  <a:t>故B</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；根据拉力与重力的合力提供向心力可得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由于碰到钉子后运动半径变为原来的一半，</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则小球所需要的向心力增大</a:t>
                </a:r>
                <a:r>
                  <a:rPr lang="en-US" altLang="zh-CN" b="0" i="0" dirty="0">
                    <a:solidFill>
                      <a:srgbClr val="000000"/>
                    </a:solidFill>
                    <a:latin typeface="微软雅黑" pitchFamily="34" charset="0"/>
                    <a:ea typeface="微软雅黑" pitchFamily="34" charset="-122"/>
                    <a:cs typeface="微软雅黑" pitchFamily="34" charset="-120"/>
                  </a:rPr>
                  <a:t>，悬线拉力增大，故C错误，D正确.</a:t>
                </a:r>
                <a:endParaRPr lang="en-US" altLang="zh-CN" dirty="0"/>
              </a:p>
            </p:txBody>
          </p:sp>
        </mc:Choice>
        <mc:Fallback>
          <p:sp>
            <p:nvSpPr>
              <p:cNvPr id="6" name="QC_4_AS.54_1#63538a891?vop=1&amp;pid=d3bf8d28f&amp;color=0,0,0&amp;vtp=1&amp;bbb=1&amp;hb=1&amp;hs=1"/>
              <p:cNvSpPr>
                <a:spLocks noRot="1" noChangeAspect="1" noMove="1" noResize="1" noEditPoints="1" noAdjustHandles="1" noChangeArrowheads="1" noChangeShapeType="1" noTextEdit="1"/>
              </p:cNvSpPr>
              <p:nvPr/>
            </p:nvSpPr>
            <p:spPr>
              <a:xfrm>
                <a:off x="832104" y="3565715"/>
                <a:ext cx="10533888" cy="1662430"/>
              </a:xfrm>
              <a:prstGeom prst="rect">
                <a:avLst/>
              </a:prstGeom>
              <a:blipFill>
                <a:blip r:embed="rId5"/>
                <a:stretch>
                  <a:fillRect l="-1389" r="-2373" b="-80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QC_4_BD.55_1#ed048cb63?htil=11&amp;vop=1&amp;pid=d3bf8d28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84505" y="1594296"/>
            <a:ext cx="1636776"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55_2#ed048cb63?htil=11&amp;vop=1&amp;pid=d3bf8d28f&amp;color=0,0,0&amp;vtp=1&amp;bt=1&amp;bbb=1&amp;hb=1"/>
              <p:cNvSpPr/>
              <p:nvPr/>
            </p:nvSpPr>
            <p:spPr>
              <a:xfrm>
                <a:off x="832104" y="1512000"/>
                <a:ext cx="875995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摩天轮与向心力结合</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“摩天轮”是锦江乐园中深受大家喜爱的项目</a:t>
                </a:r>
                <a:r>
                  <a:rPr lang="en-US" altLang="zh-CN" sz="1800" b="0" i="0">
                    <a:solidFill>
                      <a:srgbClr val="000000"/>
                    </a:solidFill>
                    <a:latin typeface="微软雅黑" pitchFamily="34" charset="0"/>
                    <a:ea typeface="微软雅黑" pitchFamily="34" charset="-122"/>
                    <a:cs typeface="微软雅黑" pitchFamily="34" charset="-120"/>
                  </a:rPr>
                  <a:t>，如图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所示</a:t>
                </a:r>
                <a:r>
                  <a:rPr lang="en-US" altLang="zh-CN" sz="1800" b="0" i="0" dirty="0">
                    <a:solidFill>
                      <a:srgbClr val="000000"/>
                    </a:solidFill>
                    <a:latin typeface="微软雅黑" pitchFamily="34" charset="0"/>
                    <a:ea typeface="微软雅黑" pitchFamily="34" charset="-122"/>
                    <a:cs typeface="微软雅黑" pitchFamily="34" charset="-120"/>
                  </a:rPr>
                  <a:t>，摩天轮观光舱在竖直平面内做速率为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的匀速圆周运动，其运动半径为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，游客站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在观光舱中与之保持相对静止</a:t>
                </a:r>
                <a:r>
                  <a:rPr lang="en-US" altLang="zh-CN" sz="1800" b="0" i="0" dirty="0">
                    <a:solidFill>
                      <a:srgbClr val="000000"/>
                    </a:solidFill>
                    <a:latin typeface="微软雅黑" pitchFamily="34" charset="0"/>
                    <a:ea typeface="微软雅黑" pitchFamily="34" charset="-122"/>
                    <a:cs typeface="微软雅黑" pitchFamily="34" charset="-120"/>
                  </a:rPr>
                  <a:t>，游客位置从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55_2#ed048cb63?htil=11&amp;vop=1&amp;pid=d3bf8d28f&amp;color=0,0,0&amp;vtp=1&amp;bt=1&amp;bbb=1&amp;hb=1"/>
              <p:cNvSpPr>
                <a:spLocks noRot="1" noChangeAspect="1" noMove="1" noResize="1" noEditPoints="1" noAdjustHandles="1" noChangeArrowheads="1" noChangeShapeType="1" noTextEdit="1"/>
              </p:cNvSpPr>
              <p:nvPr/>
            </p:nvSpPr>
            <p:spPr>
              <a:xfrm>
                <a:off x="832104" y="1512000"/>
                <a:ext cx="8759952" cy="1608455"/>
              </a:xfrm>
              <a:prstGeom prst="rect">
                <a:avLst/>
              </a:prstGeom>
              <a:blipFill>
                <a:blip r:embed="rId4"/>
                <a:stretch>
                  <a:fillRect l="-1670" r="-1601" b="-9091"/>
                </a:stretch>
              </a:blipFill>
              <a:ln/>
            </p:spPr>
            <p:txBody>
              <a:bodyPr/>
              <a:lstStyle/>
              <a:p>
                <a:r>
                  <a:rPr lang="zh-CN" altLang="en-US">
                    <a:noFill/>
                  </a:rPr>
                  <a:t> </a:t>
                </a:r>
              </a:p>
            </p:txBody>
          </p:sp>
        </mc:Fallback>
      </mc:AlternateContent>
      <p:sp>
        <p:nvSpPr>
          <p:cNvPr id="4" name="QC_4_AN.56_1#ed048cb63.bracket?vop=1&amp;pid=d3bf8d28f&amp;color=0,0,0&amp;vpa=19&amp;vtp=1"/>
          <p:cNvSpPr/>
          <p:nvPr/>
        </p:nvSpPr>
        <p:spPr>
          <a:xfrm>
            <a:off x="10154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5" name="QC_4_BD.55_3#ed048cb63.choices?htil=11&amp;vop=1&amp;pid=d3bf8d28f&amp;color=0,0,0&amp;vtp=1&amp;bbb=1"/>
          <p:cNvSpPr/>
          <p:nvPr/>
        </p:nvSpPr>
        <p:spPr>
          <a:xfrm>
            <a:off x="832104" y="3161222"/>
            <a:ext cx="875995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游客受到观光舱的作用力一直变大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游客受到观光舱的作用力始终不变</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游客受到观光舱的支持力先变小后变大</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游客受到观光舱的摩擦力一直变大</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pic>
        <p:nvPicPr>
          <p:cNvPr id="2" name="QC_4_AS.57_1#ed048cb63?htil=12&amp;vop=1&amp;pid=d3bf8d28f&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44004" y="1594295"/>
            <a:ext cx="1046261" cy="12787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AS.57_2#ed048cb63?htil=12&amp;vop=1&amp;pid=d3bf8d28f&amp;color=0,0,0&amp;vtp=1&amp;bt=1&amp;bbb=1&amp;hb=1&amp;hs=1"/>
              <p:cNvSpPr/>
              <p:nvPr/>
            </p:nvSpPr>
            <p:spPr>
              <a:xfrm>
                <a:off x="832104" y="1512000"/>
                <a:ext cx="9171432" cy="15735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【解析】对游客进行受力分析，如图，游客受到竖直向下的重力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、观光舱对游客竖直向上</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的支持力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和水平方向的摩擦力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，三者的合力提供向心力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，且支持力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和摩擦力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的合力</a:t>
                </a:r>
              </a:p>
              <a:p>
                <a:pPr latinLnBrk="1">
                  <a:lnSpc>
                    <a:spcPts val="3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为观光舱对游客的作用力，由于游客在竖直平面内做匀速圆周运动，因此向心力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大小不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变</a:t>
                </a:r>
                <a:r>
                  <a:rPr lang="en-US" altLang="zh-CN" b="0" i="0" dirty="0">
                    <a:solidFill>
                      <a:srgbClr val="000000"/>
                    </a:solidFill>
                    <a:latin typeface="微软雅黑" pitchFamily="34" charset="0"/>
                    <a:ea typeface="微软雅黑" pitchFamily="34" charset="-122"/>
                    <a:cs typeface="微软雅黑" pitchFamily="34" charset="-120"/>
                  </a:rPr>
                  <a:t>，方向指向圆心.从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过程中，由于支持力</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b="0" i="0" dirty="0">
                    <a:solidFill>
                      <a:srgbClr val="000000"/>
                    </a:solidFill>
                    <a:latin typeface="微软雅黑" pitchFamily="34" charset="0"/>
                    <a:ea typeface="微软雅黑" pitchFamily="34" charset="-122"/>
                    <a:cs typeface="微软雅黑" pitchFamily="34" charset="-120"/>
                  </a:rPr>
                  <a:t>和重力</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b="0" i="0" dirty="0">
                    <a:solidFill>
                      <a:srgbClr val="000000"/>
                    </a:solidFill>
                    <a:latin typeface="微软雅黑" pitchFamily="34" charset="0"/>
                    <a:ea typeface="微软雅黑" pitchFamily="34" charset="-122"/>
                    <a:cs typeface="微软雅黑" pitchFamily="34" charset="-120"/>
                  </a:rPr>
                  <a:t>在竖直方向，设二者的合力为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AS.57_2#ed048cb63?htil=12&amp;vop=1&amp;pid=d3bf8d28f&amp;color=0,0,0&amp;vtp=1&amp;bt=1&amp;bbb=1&amp;hb=1&amp;hs=1"/>
              <p:cNvSpPr>
                <a:spLocks noRot="1" noChangeAspect="1" noMove="1" noResize="1" noEditPoints="1" noAdjustHandles="1" noChangeArrowheads="1" noChangeShapeType="1" noTextEdit="1"/>
              </p:cNvSpPr>
              <p:nvPr/>
            </p:nvSpPr>
            <p:spPr>
              <a:xfrm>
                <a:off x="832104" y="1512000"/>
                <a:ext cx="9171432" cy="1573530"/>
              </a:xfrm>
              <a:prstGeom prst="rect">
                <a:avLst/>
              </a:prstGeom>
              <a:blipFill>
                <a:blip r:embed="rId4"/>
                <a:stretch>
                  <a:fillRect l="-1596" r="-1263" b="-89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4_AS.57_2#ed048cb63?htil=12&amp;vop=1&amp;pid=d3bf8d28f&amp;color=0,0,0&amp;vtp=1&amp;bt=1&amp;bbb=1&amp;hb=1&amp;hs=1">
                <a:extLst>
                  <a:ext uri="{FF2B5EF4-FFF2-40B4-BE49-F238E27FC236}">
                    <a16:creationId xmlns:a16="http://schemas.microsoft.com/office/drawing/2014/main" id="{FD4E8909-D1C3-75C3-5F4E-82E93A848CBC}"/>
                  </a:ext>
                </a:extLst>
              </p:cNvPr>
              <p:cNvSpPr/>
              <p:nvPr/>
            </p:nvSpPr>
            <p:spPr>
              <a:xfrm>
                <a:off x="832104" y="3088831"/>
                <a:ext cx="10536017" cy="2792730"/>
              </a:xfrm>
              <a:prstGeom prst="rect">
                <a:avLst/>
              </a:prstGeom>
              <a:noFill/>
              <a:ln/>
            </p:spPr>
            <p:txBody>
              <a:bodyPr wrap="none" lIns="0" tIns="0" rIns="0" bIns="0" rtlCol="0" anchor="t"/>
              <a:lstStyle/>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向心力与竖直方向夹角为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（取锐角），因此可得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，因此游客受到观光舱的作用力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𝑓</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𝑁</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𝐺</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𝐺</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e>
                    </m:rad>
                  </m:oMath>
                </a14:m>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大</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小不变</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过程中，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a:t>
                </a:r>
                <a:r>
                  <a:rPr lang="en-US" altLang="zh-CN" sz="1800" b="0" i="0">
                    <a:solidFill>
                      <a:srgbClr val="000000"/>
                    </a:solidFill>
                    <a:latin typeface="微软雅黑" pitchFamily="34" charset="0"/>
                    <a:ea typeface="微软雅黑" pitchFamily="34" charset="-122"/>
                    <a:cs typeface="微软雅黑" pitchFamily="34" charset="-120"/>
                  </a:rPr>
                  <a:t>0逐渐增大到</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90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逐渐增大，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逐渐增大，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逐渐增大.当从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同理可得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，因此游客受到观光舱的作用力</a:t>
                </a:r>
              </a:p>
              <a:p>
                <a:pPr latinLnBrk="1">
                  <a:lnSpc>
                    <a:spcPts val="3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𝑓</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𝑁</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𝐺</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𝐺</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e>
                    </m:rad>
                  </m:oMath>
                </a14:m>
                <a:r>
                  <a:rPr lang="en-US" altLang="zh-CN" sz="1800" b="0" i="0" dirty="0">
                    <a:solidFill>
                      <a:srgbClr val="000000"/>
                    </a:solidFill>
                    <a:latin typeface="微软雅黑" pitchFamily="34" charset="0"/>
                    <a:ea typeface="微软雅黑" pitchFamily="34" charset="-122"/>
                    <a:cs typeface="微软雅黑" pitchFamily="34" charset="-120"/>
                  </a:rPr>
                  <a:t>，此时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90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逐渐减小到0，因此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逐渐减小，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a:solidFill>
                      <a:srgbClr val="000000"/>
                    </a:solidFill>
                    <a:latin typeface="微软雅黑" pitchFamily="34" charset="0"/>
                    <a:ea typeface="微软雅黑" pitchFamily="34" charset="-122"/>
                    <a:cs typeface="微软雅黑" pitchFamily="34" charset="-120"/>
                  </a:rPr>
                  <a:t>逐渐增大</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逐</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渐增大</a:t>
                </a:r>
                <a:r>
                  <a:rPr lang="en-US" altLang="zh-CN" sz="1800" b="0" i="0" dirty="0">
                    <a:solidFill>
                      <a:srgbClr val="000000"/>
                    </a:solidFill>
                    <a:latin typeface="微软雅黑" pitchFamily="34" charset="0"/>
                    <a:ea typeface="微软雅黑" pitchFamily="34" charset="-122"/>
                    <a:cs typeface="微软雅黑" pitchFamily="34" charset="-120"/>
                  </a:rPr>
                  <a:t>，综合上述分析可得游客位置从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，游客受到观光舱的支持力一直变大，游客受到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观光舱的摩擦力先变大后变小，游客受到观光舱的作用力一直变大</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4" name="QC_4_AS.57_2#ed048cb63?htil=12&amp;vop=1&amp;pid=d3bf8d28f&amp;color=0,0,0&amp;vtp=1&amp;bt=1&amp;bbb=1&amp;hb=1&amp;hs=1">
                <a:extLst>
                  <a:ext uri="{FF2B5EF4-FFF2-40B4-BE49-F238E27FC236}">
                    <a16:creationId xmlns:a16="http://schemas.microsoft.com/office/drawing/2014/main" id="{FD4E8909-D1C3-75C3-5F4E-82E93A848CBC}"/>
                  </a:ext>
                </a:extLst>
              </p:cNvPr>
              <p:cNvSpPr>
                <a:spLocks noRot="1" noChangeAspect="1" noMove="1" noResize="1" noEditPoints="1" noAdjustHandles="1" noChangeArrowheads="1" noChangeShapeType="1" noTextEdit="1"/>
              </p:cNvSpPr>
              <p:nvPr/>
            </p:nvSpPr>
            <p:spPr>
              <a:xfrm>
                <a:off x="832104" y="3088831"/>
                <a:ext cx="10536017" cy="2792730"/>
              </a:xfrm>
              <a:prstGeom prst="rect">
                <a:avLst/>
              </a:prstGeom>
              <a:blipFill>
                <a:blip r:embed="rId5"/>
                <a:stretch>
                  <a:fillRect l="-1389" r="-2546" b="-4803"/>
                </a:stretch>
              </a:blipFill>
              <a:ln/>
            </p:spPr>
            <p:txBody>
              <a:bodyPr/>
              <a:lstStyle/>
              <a:p>
                <a:r>
                  <a:rPr lang="zh-CN" altLang="en-US">
                    <a:noFill/>
                  </a:rPr>
                  <a:t> </a:t>
                </a:r>
              </a:p>
            </p:txBody>
          </p:sp>
        </mc:Fallback>
      </mc:AlternateContent>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8_1#45e9ce014?vop=1&amp;pid=d3bf8d28f&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如图（a）所示，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为钉在光滑水平面上的两根铁钉，小球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用细绳拴在铁钉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上</a:t>
                </a:r>
                <a:r>
                  <a:rPr lang="en-US" altLang="zh-CN" sz="1800" b="0" i="0">
                    <a:solidFill>
                      <a:srgbClr val="000000"/>
                    </a:solidFill>
                    <a:latin typeface="微软雅黑" pitchFamily="34" charset="0"/>
                    <a:ea typeface="微软雅黑" pitchFamily="34" charset="-122"/>
                    <a:cs typeface="微软雅黑" pitchFamily="34" charset="-120"/>
                  </a:rPr>
                  <a:t>（细绳能承受足够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大的拉力</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在同一直线上.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时，给小球一个垂直于绳的速度</a:t>
                </a:r>
                <a:r>
                  <a:rPr lang="en-US" altLang="zh-CN" sz="1800" b="0" i="0">
                    <a:solidFill>
                      <a:srgbClr val="000000"/>
                    </a:solidFill>
                    <a:latin typeface="微软雅黑" pitchFamily="34" charset="0"/>
                    <a:ea typeface="微软雅黑" pitchFamily="34" charset="-122"/>
                    <a:cs typeface="微软雅黑" pitchFamily="34" charset="-120"/>
                  </a:rPr>
                  <a:t>，使小球绕着两根铁钉在水平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面上做圆周运动</a:t>
                </a:r>
                <a:r>
                  <a:rPr lang="en-US" altLang="zh-CN"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m:t>
                    </m:r>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时间内，细绳的拉力大小随时间变化的规律如图（b）所示，求：</a:t>
                </a:r>
                <a:endParaRPr lang="en-US" altLang="zh-CN" dirty="0"/>
              </a:p>
            </p:txBody>
          </p:sp>
        </mc:Choice>
        <mc:Fallback>
          <p:sp>
            <p:nvSpPr>
              <p:cNvPr id="2" name="QO_4_BD.58_1#45e9ce014?vop=1&amp;pid=d3bf8d28f&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347" b="-11735"/>
                </a:stretch>
              </a:blipFill>
              <a:ln/>
            </p:spPr>
            <p:txBody>
              <a:bodyPr/>
              <a:lstStyle/>
              <a:p>
                <a:r>
                  <a:rPr lang="zh-CN" altLang="en-US">
                    <a:noFill/>
                  </a:rPr>
                  <a:t> </a:t>
                </a:r>
              </a:p>
            </p:txBody>
          </p:sp>
        </mc:Fallback>
      </mc:AlternateContent>
      <p:pic>
        <p:nvPicPr>
          <p:cNvPr id="3" name="QO_4_BD.58_2#45e9ce014?iti=5&amp;vop=1&amp;pid=d3bf8d28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40096" y="2834832"/>
            <a:ext cx="1508760" cy="420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58_3#45e9ce014?iti=5&amp;vop=1&amp;pid=d3bf8d28f&amp;color=0,0,0&amp;vtp=1&amp;bbb=1"/>
          <p:cNvSpPr/>
          <p:nvPr/>
        </p:nvSpPr>
        <p:spPr>
          <a:xfrm>
            <a:off x="5661883" y="3382456"/>
            <a:ext cx="86518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图（a）</a:t>
            </a:r>
            <a:endParaRPr lang="en-US" altLang="zh-CN" sz="1800" dirty="0"/>
          </a:p>
        </p:txBody>
      </p:sp>
      <p:pic>
        <p:nvPicPr>
          <p:cNvPr id="5" name="QO_4_BD.58_4#45e9ce014?iti=6&amp;vop=1&amp;pid=d3bf8d28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75504" y="3888932"/>
            <a:ext cx="183794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58_5#45e9ce014?iti=6&amp;vop=1&amp;pid=d3bf8d28f&amp;color=0,0,0&amp;vtp=1&amp;bbb=1"/>
          <p:cNvSpPr/>
          <p:nvPr/>
        </p:nvSpPr>
        <p:spPr>
          <a:xfrm>
            <a:off x="5652357" y="5232084"/>
            <a:ext cx="88423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图（b）</a:t>
            </a:r>
            <a:endParaRPr lang="en-US" altLang="zh-CN" sz="1800"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59_1#7add3cd7e?vop=1&amp;pid=45e9ce014&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（1）两钉子间的距离与绳长之比；</a:t>
            </a:r>
            <a:endParaRPr lang="en-US" altLang="zh-CN" sz="1800" dirty="0"/>
          </a:p>
        </p:txBody>
      </p:sp>
      <mc:AlternateContent xmlns:mc="http://schemas.openxmlformats.org/markup-compatibility/2006">
        <mc:Choice xmlns:a14="http://schemas.microsoft.com/office/drawing/2010/main" Requires="a14">
          <p:sp>
            <p:nvSpPr>
              <p:cNvPr id="3" name="QO_5_AN.60_1#7add3cd7e?vop=1&amp;pid=45e9ce014&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0_1#7add3cd7e?vop=1&amp;pid=45e9ce014&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3"/>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1_1#7add3cd7e?vop=1&amp;pid=45e9ce014&amp;color=0,0,0&amp;vtp=1&amp;bbb=1&amp;hb=1"/>
              <p:cNvSpPr/>
              <p:nvPr/>
            </p:nvSpPr>
            <p:spPr>
              <a:xfrm>
                <a:off x="832104" y="2278635"/>
                <a:ext cx="10533888" cy="12941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【解析】设细绳长为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，由题图（b）可知，在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时间内细绳拉力大小不变，可知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时间内细绳拉力大小不变</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5</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，即两钉</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子间的距离与绳长之比为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1_1#7add3cd7e?vop=1&amp;pid=45e9ce014&amp;color=0,0,0&amp;vtp=1&amp;bbb=1&amp;hb=1"/>
              <p:cNvSpPr>
                <a:spLocks noRot="1" noChangeAspect="1" noMove="1" noResize="1" noEditPoints="1" noAdjustHandles="1" noChangeArrowheads="1" noChangeShapeType="1" noTextEdit="1"/>
              </p:cNvSpPr>
              <p:nvPr/>
            </p:nvSpPr>
            <p:spPr>
              <a:xfrm>
                <a:off x="832104" y="2278635"/>
                <a:ext cx="10533888" cy="1294130"/>
              </a:xfrm>
              <a:prstGeom prst="rect">
                <a:avLst/>
              </a:prstGeom>
              <a:blipFill>
                <a:blip r:embed="rId4"/>
                <a:stretch>
                  <a:fillRect l="-1389" r="-984" b="-108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2_1#8331ecead?vop=1&amp;pid=45e9ce014&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时细绳的拉力大小；</a:t>
                </a:r>
                <a:endParaRPr lang="en-US" altLang="zh-CN" sz="1800" dirty="0"/>
              </a:p>
            </p:txBody>
          </p:sp>
        </mc:Choice>
        <mc:Fallback>
          <p:sp>
            <p:nvSpPr>
              <p:cNvPr id="2" name="QO_5_BD.62_1#8331ecead?vop=1&amp;pid=45e9ce014&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3_1#8331ecead?vop=1&amp;pid=45e9ce014&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3_1#8331ecead?vop=1&amp;pid=45e9ce014&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4_1#8331ecead?vop=1&amp;pid=45e9ce014&amp;color=0,0,0&amp;vtp=1&amp;bbb=1&amp;hb=1"/>
              <p:cNvSpPr/>
              <p:nvPr/>
            </p:nvSpPr>
            <p:spPr>
              <a:xfrm>
                <a:off x="832104" y="2278635"/>
                <a:ext cx="10533888" cy="111125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【解析】由题图（b）可知，小球在第一个半圈经历时间为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，小球在第二个半圈经历</a:t>
                </a:r>
              </a:p>
              <a:p>
                <a:pPr latinLnBrk="1">
                  <a:lnSpc>
                    <a:spcPts val="4500"/>
                  </a:lnSpc>
                </a:pPr>
                <a:r>
                  <a:rPr lang="en-US" altLang="zh-CN" b="0" i="0">
                    <a:solidFill>
                      <a:srgbClr val="000000"/>
                    </a:solidFill>
                    <a:latin typeface="微软雅黑" pitchFamily="34" charset="0"/>
                    <a:ea typeface="微软雅黑" pitchFamily="34" charset="-122"/>
                    <a:cs typeface="微软雅黑" pitchFamily="34" charset="-120"/>
                  </a:rPr>
                  <a:t>时间为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b="0" i="0">
                            <a:solidFill>
                              <a:srgbClr val="000000"/>
                            </a:solidFill>
                            <a:latin typeface="Cambria Math" pitchFamily="34" charset="0"/>
                            <a:ea typeface="Cambria Math" pitchFamily="34" charset="-122"/>
                            <a:cs typeface="Cambria Math" pitchFamily="34" charset="-120"/>
                          </a:rPr>
                          <m:t>π</m:t>
                        </m:r>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𝑣</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6</m:t>
                        </m:r>
                      </m:den>
                    </m:f>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=10.5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时，小球在转第二个半圈，则有细绳的拉力大小为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6</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4_1#8331ecead?vop=1&amp;pid=45e9ce014&amp;color=0,0,0&amp;vtp=1&amp;bbb=1&amp;hb=1"/>
              <p:cNvSpPr>
                <a:spLocks noRot="1" noChangeAspect="1" noMove="1" noResize="1" noEditPoints="1" noAdjustHandles="1" noChangeArrowheads="1" noChangeShapeType="1" noTextEdit="1"/>
              </p:cNvSpPr>
              <p:nvPr/>
            </p:nvSpPr>
            <p:spPr>
              <a:xfrm>
                <a:off x="832104" y="2278635"/>
                <a:ext cx="10533888" cy="1111250"/>
              </a:xfrm>
              <a:prstGeom prst="rect">
                <a:avLst/>
              </a:prstGeom>
              <a:blipFill>
                <a:blip r:embed="rId5"/>
                <a:stretch>
                  <a:fillRect l="-1389" r="-1273" b="-71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5_1#fbbd01f22?vop=1&amp;pid=45e9ce014&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时细绳的拉力大小.</a:t>
                </a:r>
                <a:endParaRPr lang="en-US" altLang="zh-CN" sz="1800" dirty="0"/>
              </a:p>
            </p:txBody>
          </p:sp>
        </mc:Choice>
        <mc:Fallback>
          <p:sp>
            <p:nvSpPr>
              <p:cNvPr id="2" name="QO_5_BD.65_1#fbbd01f22?vop=1&amp;pid=45e9ce014&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6_1#fbbd01f22?vop=1&amp;pid=45e9ce014&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7.5</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6_1#fbbd01f22?vop=1&amp;pid=45e9ce014&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7_1#fbbd01f22?vop=1&amp;pid=45e9ce014&amp;color=0,0,0&amp;vtp=1&amp;bbb=1&amp;hb=1"/>
              <p:cNvSpPr/>
              <p:nvPr/>
            </p:nvSpPr>
            <p:spPr>
              <a:xfrm>
                <a:off x="832104" y="2278635"/>
                <a:ext cx="10533888" cy="1054100"/>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【解析】小球转第三个半圈的时间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π</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𝑥</m:t>
                            </m:r>
                          </m:e>
                        </m:d>
                      </m:num>
                      <m:den>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，小球转动的半径为</a:t>
                </a:r>
              </a:p>
              <a:p>
                <a:pPr latinLnBrk="1">
                  <a:lnSpc>
                    <a:spcPts val="4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a:solidFill>
                          <a:srgbClr val="000000"/>
                        </a:solidFill>
                        <a:latin typeface="Cambria Math" pitchFamily="34" charset="0"/>
                        <a:ea typeface="Cambria Math" pitchFamily="34" charset="-122"/>
                        <a:cs typeface="Cambria Math" pitchFamily="34" charset="-120"/>
                      </a:rPr>
                      <m:t>𝐿</m:t>
                    </m:r>
                  </m:oMath>
                </a14:m>
                <a:r>
                  <a:rPr lang="en-US" altLang="zh-CN" b="0" i="0" dirty="0">
                    <a:solidFill>
                      <a:srgbClr val="000000"/>
                    </a:solidFill>
                    <a:latin typeface="微软雅黑" pitchFamily="34" charset="0"/>
                    <a:ea typeface="微软雅黑" pitchFamily="34" charset="-122"/>
                    <a:cs typeface="微软雅黑" pitchFamily="34" charset="-120"/>
                  </a:rPr>
                  <a:t>，解得细绳的拉力大小为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𝑟</m:t>
                        </m:r>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a:solidFill>
                              <a:srgbClr val="000000"/>
                            </a:solidFill>
                            <a:latin typeface="Cambria Math" pitchFamily="34" charset="0"/>
                            <a:ea typeface="Cambria Math" pitchFamily="34" charset="-122"/>
                            <a:cs typeface="Cambria Math" pitchFamily="34" charset="-120"/>
                          </a:rPr>
                          <m:t>𝐿</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𝐿</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2</m:t>
                        </m:r>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r>
                      <a:rPr lang="en-US" altLang="zh-CN" b="0" i="0">
                        <a:solidFill>
                          <a:srgbClr val="000000"/>
                        </a:solidFill>
                        <a:latin typeface="Cambria Math" pitchFamily="34" charset="0"/>
                        <a:ea typeface="Cambria Math" pitchFamily="34" charset="-122"/>
                        <a:cs typeface="Cambria Math" pitchFamily="34" charset="-120"/>
                      </a:rPr>
                      <m:t>=7.5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7_1#fbbd01f22?vop=1&amp;pid=45e9ce014&amp;color=0,0,0&amp;vtp=1&amp;bbb=1&amp;hb=1"/>
              <p:cNvSpPr>
                <a:spLocks noRot="1" noChangeAspect="1" noMove="1" noResize="1" noEditPoints="1" noAdjustHandles="1" noChangeArrowheads="1" noChangeShapeType="1" noTextEdit="1"/>
              </p:cNvSpPr>
              <p:nvPr/>
            </p:nvSpPr>
            <p:spPr>
              <a:xfrm>
                <a:off x="832104" y="2278635"/>
                <a:ext cx="10533888" cy="1054100"/>
              </a:xfrm>
              <a:prstGeom prst="rect">
                <a:avLst/>
              </a:prstGeom>
              <a:blipFill>
                <a:blip r:embed="rId5"/>
                <a:stretch>
                  <a:fillRect l="-1389" b="-5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b67cb6b2e?vop=1&amp;pid=83b432d06&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关于向心力，</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2_1#b67cb6b2e.bracket?vop=1&amp;pid=83b432d06&amp;color=0,0,0&amp;vpa=1&amp;vtp=1"/>
          <p:cNvSpPr/>
          <p:nvPr/>
        </p:nvSpPr>
        <p:spPr>
          <a:xfrm>
            <a:off x="45190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5_BD.1_2#b67cb6b2e.choices?vop=1&amp;pid=83b432d06&amp;color=0,0,0&amp;vtp=1&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向心力既可以改变物体运动的方向，又可以改变物体运动的快慢</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向心力可以由各力的合力提供，也可以由某一个力或某一个力的分力提供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做匀速圆周运动的物体其向心力是恒定不变的，是一种新形式的某一性质的力</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做圆周运动的物体其向心力即为其所受的合外力</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b67cb6b2e?vop=1&amp;pid=83b432d06&amp;color=0,0,0&amp;mp=1&amp;vtp=1&amp;bt=1&amp;bbb=1&amp;hb=1"/>
          <p:cNvSpPr/>
          <p:nvPr/>
        </p:nvSpPr>
        <p:spPr>
          <a:xfrm>
            <a:off x="832104" y="1512000"/>
            <a:ext cx="10533888" cy="28657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【解析】向心力方向垂直于物体速度方向，可知，向心力只改变速度的方向，不改变速度的大小，故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；向心力是一个效果力，由沿半径方向的合力提供，可以是重力、弹力、摩擦力等各种力的合力</a:t>
            </a:r>
            <a:r>
              <a:rPr lang="en-US" altLang="zh-CN" sz="1800" b="0" i="0">
                <a:solidFill>
                  <a:srgbClr val="000000"/>
                </a:solidFill>
                <a:latin typeface="微软雅黑" pitchFamily="34" charset="0"/>
                <a:ea typeface="微软雅黑" pitchFamily="34" charset="-122"/>
                <a:cs typeface="微软雅黑" pitchFamily="34" charset="-120"/>
              </a:rPr>
              <a:t>，也可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以是其中某一种力或某一力的分力</a:t>
            </a:r>
            <a:r>
              <a:rPr lang="en-US" altLang="zh-CN" sz="1800" b="0" i="0" dirty="0">
                <a:solidFill>
                  <a:srgbClr val="000000"/>
                </a:solidFill>
                <a:latin typeface="微软雅黑" pitchFamily="34" charset="0"/>
                <a:ea typeface="微软雅黑" pitchFamily="34" charset="-122"/>
                <a:cs typeface="微软雅黑" pitchFamily="34" charset="-120"/>
              </a:rPr>
              <a:t>，故B正确；做匀速圆周运动的物体其向心力方向始终指向圆心</a:t>
            </a:r>
            <a:r>
              <a:rPr lang="en-US" altLang="zh-CN" sz="1800" b="0" i="0">
                <a:solidFill>
                  <a:srgbClr val="000000"/>
                </a:solidFill>
                <a:latin typeface="微软雅黑" pitchFamily="34" charset="0"/>
                <a:ea typeface="微软雅黑" pitchFamily="34" charset="-122"/>
                <a:cs typeface="微软雅黑" pitchFamily="34" charset="-120"/>
              </a:rPr>
              <a:t>，方向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不断改变</a:t>
            </a:r>
            <a:r>
              <a:rPr lang="en-US" altLang="zh-CN" sz="1800" b="0" i="0" dirty="0">
                <a:solidFill>
                  <a:srgbClr val="000000"/>
                </a:solidFill>
                <a:latin typeface="微软雅黑" pitchFamily="34" charset="0"/>
                <a:ea typeface="微软雅黑" pitchFamily="34" charset="-122"/>
                <a:cs typeface="微软雅黑" pitchFamily="34" charset="-120"/>
              </a:rPr>
              <a:t>，不是恒力，向心力是一种效果力，故C错误</a:t>
            </a:r>
            <a:r>
              <a:rPr lang="en-US" altLang="zh-CN" sz="1800" b="0" i="0">
                <a:solidFill>
                  <a:srgbClr val="000000"/>
                </a:solidFill>
                <a:latin typeface="微软雅黑" pitchFamily="34" charset="0"/>
                <a:ea typeface="微软雅黑" pitchFamily="34" charset="-122"/>
                <a:cs typeface="微软雅黑" pitchFamily="34" charset="-120"/>
              </a:rPr>
              <a:t>；只有做匀速圆周运动的物体才是由合外力提供向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心力，做变速圆周运动的物体线速度大小与方向均在变化</a:t>
            </a:r>
            <a:r>
              <a:rPr lang="en-US" altLang="zh-CN" sz="1800" b="0" i="0" dirty="0">
                <a:solidFill>
                  <a:srgbClr val="000000"/>
                </a:solidFill>
                <a:latin typeface="微软雅黑" pitchFamily="34" charset="0"/>
                <a:ea typeface="微软雅黑" pitchFamily="34" charset="-122"/>
                <a:cs typeface="微软雅黑" pitchFamily="34" charset="-120"/>
              </a:rPr>
              <a:t>，则其合外力沿半径方向的分力提供向心力</a:t>
            </a:r>
            <a:r>
              <a:rPr lang="en-US" altLang="zh-CN" sz="1800" b="0" i="0">
                <a:solidFill>
                  <a:srgbClr val="000000"/>
                </a:solidFill>
                <a:latin typeface="微软雅黑" pitchFamily="34" charset="0"/>
                <a:ea typeface="微软雅黑" pitchFamily="34" charset="-122"/>
                <a:cs typeface="微软雅黑" pitchFamily="34" charset="-120"/>
              </a:rPr>
              <a:t>，沿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切向的分力改变线速度大小</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易错点</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匀速圆周运动，向心力为受到的合力；变速圆周运动</a:t>
            </a:r>
            <a:r>
              <a:rPr lang="en-US" altLang="zh-CN" sz="1800" b="0" i="0">
                <a:solidFill>
                  <a:srgbClr val="00A0AF"/>
                </a:solidFill>
                <a:latin typeface="微软雅黑" pitchFamily="34" charset="0"/>
                <a:ea typeface="楷体" pitchFamily="34" charset="-122"/>
                <a:cs typeface="微软雅黑" pitchFamily="34" charset="-120"/>
              </a:rPr>
              <a:t>，向心力不是</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受到的合力</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，即合外力方向并没有沿半径方向，故D错误.</a:t>
            </a:r>
            <a:endParaRPr lang="en-US" altLang="zh-CN" dirty="0"/>
          </a:p>
        </p:txBody>
      </p:sp>
      <p:sp>
        <p:nvSpPr>
          <p:cNvPr id="3" name="QC_5_EX.4_1#b67cb6b2e?vop=1&amp;pid=83b432d06&amp;color=0,0,0&amp;vtp=1&amp;bbb=1"/>
          <p:cNvSpPr/>
          <p:nvPr/>
        </p:nvSpPr>
        <p:spPr>
          <a:xfrm>
            <a:off x="832104" y="4388105"/>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向心力是表示力的作用效果的力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向心力方向不断在变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是变力</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4" name="QC_5_AS.3_1#b67cb6b2e?vop=1&amp;pid=83b432d06&amp;color=0,0,0&amp;mp=1&amp;vtp=1&amp;bt=1&amp;bbb=1&amp;hb=1&amp;uw=1">
            <a:extLst>
              <a:ext uri="{FF2B5EF4-FFF2-40B4-BE49-F238E27FC236}">
                <a16:creationId xmlns:a16="http://schemas.microsoft.com/office/drawing/2014/main" id="{1FCCD93C-C9AF-2412-7455-3B7800F5CC16}"/>
              </a:ext>
            </a:extLst>
          </p:cNvPr>
          <p:cNvSpPr/>
          <p:nvPr/>
        </p:nvSpPr>
        <p:spPr>
          <a:xfrm>
            <a:off x="1517904" y="3188177"/>
            <a:ext cx="9898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5_AS.3_1#b67cb6b2e?vop=1&amp;pid=83b432d06&amp;color=0,0,0&amp;mp=1&amp;vtp=1&amp;bt=1&amp;bbb=1&amp;hb=1&amp;uw=1">
            <a:extLst>
              <a:ext uri="{FF2B5EF4-FFF2-40B4-BE49-F238E27FC236}">
                <a16:creationId xmlns:a16="http://schemas.microsoft.com/office/drawing/2014/main" id="{E6E52302-791C-8300-1453-C7BE5A30E628}"/>
              </a:ext>
            </a:extLst>
          </p:cNvPr>
          <p:cNvSpPr/>
          <p:nvPr/>
        </p:nvSpPr>
        <p:spPr>
          <a:xfrm>
            <a:off x="832104" y="3607277"/>
            <a:ext cx="27432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35906bc61?vop=1&amp;pid=83b432d06&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狗拉雪橇，雪橇在位于水平冰面的圆弧形道路上匀速率滑行</a:t>
                </a:r>
                <a:r>
                  <a:rPr lang="en-US" altLang="zh-CN" sz="1800" b="0" i="0">
                    <a:solidFill>
                      <a:srgbClr val="000000"/>
                    </a:solidFill>
                    <a:latin typeface="微软雅黑" pitchFamily="34" charset="0"/>
                    <a:ea typeface="微软雅黑" pitchFamily="34" charset="-122"/>
                    <a:cs typeface="微软雅黑" pitchFamily="34" charset="-120"/>
                  </a:rPr>
                  <a:t>.如图为关于雪橇运动到某位置时受到的合</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外力</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oMath>
                </a14:m>
                <a:r>
                  <a:rPr lang="en-US" altLang="zh-CN" b="0" i="0" dirty="0">
                    <a:solidFill>
                      <a:srgbClr val="000000"/>
                    </a:solidFill>
                    <a:latin typeface="微软雅黑" pitchFamily="34" charset="0"/>
                    <a:ea typeface="微软雅黑" pitchFamily="34" charset="-122"/>
                    <a:cs typeface="微软雅黑" pitchFamily="34" charset="-120"/>
                  </a:rPr>
                  <a:t>及速度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方向的示意图（</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为圆心），</a:t>
                </a:r>
                <a:r>
                  <a:rPr lang="en-US" altLang="zh-CN" b="0" i="0">
                    <a:solidFill>
                      <a:srgbClr val="000000"/>
                    </a:solidFill>
                    <a:latin typeface="微软雅黑" pitchFamily="34" charset="0"/>
                    <a:ea typeface="微软雅黑" pitchFamily="34" charset="-122"/>
                    <a:cs typeface="微软雅黑" pitchFamily="34" charset="-120"/>
                  </a:rPr>
                  <a:t>其中正确的是(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5_1#35906bc61?vop=1&amp;pid=83b432d06&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05" b="-19048"/>
                </a:stretch>
              </a:blipFill>
              <a:ln/>
            </p:spPr>
            <p:txBody>
              <a:bodyPr/>
              <a:lstStyle/>
              <a:p>
                <a:r>
                  <a:rPr lang="zh-CN" altLang="en-US">
                    <a:noFill/>
                  </a:rPr>
                  <a:t> </a:t>
                </a:r>
              </a:p>
            </p:txBody>
          </p:sp>
        </mc:Fallback>
      </mc:AlternateContent>
      <p:sp>
        <p:nvSpPr>
          <p:cNvPr id="3" name="QC_5_AN.6_1#35906bc61.bracket?vop=1&amp;pid=83b432d06&amp;color=0,0,0&amp;vpa=2&amp;vtp=1"/>
          <p:cNvSpPr/>
          <p:nvPr/>
        </p:nvSpPr>
        <p:spPr>
          <a:xfrm>
            <a:off x="6711983"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5_2#35906bc61.choices?vop=1&amp;pid=83b432d06&amp;color=0,0,0&amp;vtp=1&amp;bbb=1"/>
          <p:cNvSpPr/>
          <p:nvPr/>
        </p:nvSpPr>
        <p:spPr>
          <a:xfrm>
            <a:off x="832104" y="2415732"/>
            <a:ext cx="10531904" cy="852361"/>
          </a:xfrm>
          <a:prstGeom prst="rect">
            <a:avLst/>
          </a:prstGeom>
          <a:noFill/>
          <a:ln/>
        </p:spPr>
        <p:txBody>
          <a:bodyPr wrap="none" lIns="0" tIns="0" rIns="0" bIns="0" rtlCol="0" anchor="t"/>
          <a:lstStyle/>
          <a:p>
            <a:pPr latinLnBrk="1">
              <a:lnSpc>
                <a:spcPts val="7600"/>
              </a:lnSpc>
              <a:tabLst>
                <a:tab pos="2629801" algn="l"/>
                <a:tab pos="5348502" algn="l"/>
                <a:tab pos="806720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4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4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5_BD.5_2#35906bc61.choice_image?vop=1&amp;pid=83b432d06&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68051" y="2407604"/>
            <a:ext cx="731520"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_2#35906bc61.choice_image?vop=1&amp;pid=83b432d06&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791553" y="2422463"/>
            <a:ext cx="822960"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5_2#35906bc61.choice_image?vop=1&amp;pid=83b432d06&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515577" y="2422463"/>
            <a:ext cx="832104"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5_2#35906bc61.choice_image?vop=1&amp;pid=83b432d06&amp;color=0,0,0&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48744" y="2407604"/>
            <a:ext cx="758952"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5_AS.7_1#35906bc61?vop=1&amp;pid=83b432d06&amp;color=0,0,0&amp;vtp=1&amp;bbb=1&amp;hb=1"/>
          <p:cNvSpPr/>
          <p:nvPr/>
        </p:nvSpPr>
        <p:spPr>
          <a:xfrm>
            <a:off x="832104" y="327457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【解析】雪橇做匀速圆周运动，合外力提供向心力，指向圆心</a:t>
            </a:r>
            <a:r>
              <a:rPr lang="en-US" altLang="zh-CN" sz="1800" b="0" i="0">
                <a:solidFill>
                  <a:srgbClr val="000000"/>
                </a:solidFill>
                <a:latin typeface="微软雅黑" pitchFamily="34" charset="0"/>
                <a:ea typeface="微软雅黑" pitchFamily="34" charset="-122"/>
                <a:cs typeface="微软雅黑" pitchFamily="34" charset="-120"/>
              </a:rPr>
              <a:t>；雪橇在某点的线速度方向沿该点的切线方</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向</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3816441c6?vop=1&amp;pid=194b2b147&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与水平圆盘保持相对静止，随圆盘一起在水平面内做匀速圆周运动</a:t>
                </a:r>
                <a:r>
                  <a:rPr lang="en-US" altLang="zh-CN" sz="1800" b="0" i="0">
                    <a:solidFill>
                      <a:srgbClr val="000000"/>
                    </a:solidFill>
                    <a:latin typeface="微软雅黑" pitchFamily="34" charset="0"/>
                    <a:ea typeface="微软雅黑" pitchFamily="34" charset="-122"/>
                    <a:cs typeface="微软雅黑" pitchFamily="34" charset="-120"/>
                  </a:rPr>
                  <a:t>.关于小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物块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的受力情况，</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8_1#3816441c6?vop=1&amp;pid=194b2b147&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694" b="-19048"/>
                </a:stretch>
              </a:blipFill>
              <a:ln/>
            </p:spPr>
            <p:txBody>
              <a:bodyPr/>
              <a:lstStyle/>
              <a:p>
                <a:r>
                  <a:rPr lang="zh-CN" altLang="en-US">
                    <a:noFill/>
                  </a:rPr>
                  <a:t> </a:t>
                </a:r>
              </a:p>
            </p:txBody>
          </p:sp>
        </mc:Fallback>
      </mc:AlternateContent>
      <p:sp>
        <p:nvSpPr>
          <p:cNvPr id="3" name="QC_5_AN.9_1#3816441c6.bracket?vop=1&amp;pid=194b2b147&amp;color=0,0,0&amp;vpa=3&amp;vtp=1"/>
          <p:cNvSpPr/>
          <p:nvPr/>
        </p:nvSpPr>
        <p:spPr>
          <a:xfrm>
            <a:off x="4819745"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8_2#3816441c6?htil=1&amp;vop=1&amp;pid=194b2b147&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0012680" y="2276032"/>
            <a:ext cx="1211276" cy="76327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3816441c6.choices?htil=1&amp;vop=1&amp;pid=194b2b147&amp;color=0,0,0&amp;vtp=1&amp;bbb=1&amp;hs=1"/>
          <p:cNvSpPr/>
          <p:nvPr/>
        </p:nvSpPr>
        <p:spPr>
          <a:xfrm>
            <a:off x="832104" y="2283017"/>
            <a:ext cx="9070848" cy="770255"/>
          </a:xfrm>
          <a:prstGeom prst="rect">
            <a:avLst/>
          </a:prstGeom>
          <a:noFill/>
          <a:ln/>
        </p:spPr>
        <p:txBody>
          <a:bodyPr wrap="none" lIns="0" tIns="0" rIns="0" bIns="0" rtlCol="0" anchor="t"/>
          <a:lstStyle/>
          <a:p>
            <a:pPr latinLnBrk="1">
              <a:lnSpc>
                <a:spcPts val="3300"/>
              </a:lnSpc>
              <a:tabLst>
                <a:tab pos="464337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受重力</a:t>
            </a:r>
            <a:r>
              <a:rPr lang="en-US" altLang="zh-CN" sz="1800" b="0" i="0">
                <a:solidFill>
                  <a:srgbClr val="000000"/>
                </a:solidFill>
                <a:latin typeface="微软雅黑" pitchFamily="34" charset="0"/>
                <a:ea typeface="微软雅黑" pitchFamily="34" charset="-122"/>
                <a:cs typeface="微软雅黑" pitchFamily="34" charset="-120"/>
              </a:rPr>
              <a:t>、支持力</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受重力、支持力和摩擦力</a:t>
            </a:r>
            <a:endParaRPr lang="en-US" altLang="zh-CN" sz="1800" dirty="0"/>
          </a:p>
          <a:p>
            <a:pPr latinLnBrk="1">
              <a:lnSpc>
                <a:spcPts val="3100"/>
              </a:lnSpc>
              <a:tabLst>
                <a:tab pos="464337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受重力、支持力</a:t>
            </a:r>
            <a:r>
              <a:rPr lang="en-US" altLang="zh-CN" sz="1800" b="0" i="0">
                <a:solidFill>
                  <a:srgbClr val="000000"/>
                </a:solidFill>
                <a:latin typeface="微软雅黑" pitchFamily="34" charset="0"/>
                <a:ea typeface="微软雅黑" pitchFamily="34" charset="-122"/>
                <a:cs typeface="微软雅黑" pitchFamily="34" charset="-120"/>
              </a:rPr>
              <a:t>、摩擦力和向心力</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受到的合外力为零</a:t>
            </a:r>
            <a:endParaRPr lang="en-US" altLang="zh-CN" sz="1800" dirty="0"/>
          </a:p>
        </p:txBody>
      </p:sp>
      <p:sp>
        <p:nvSpPr>
          <p:cNvPr id="6" name="QC_5_AS.10_1#3816441c6?vop=1&amp;pid=194b2b147&amp;color=0,0,0&amp;vtp=1&amp;bbb=1&amp;hb=1&amp;hs=1"/>
          <p:cNvSpPr/>
          <p:nvPr/>
        </p:nvSpPr>
        <p:spPr>
          <a:xfrm>
            <a:off x="832104" y="310026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【解析】小物块在竖直方向上受重力和支持力，由于小物块在水平面内做匀速圆周运动</a:t>
            </a:r>
            <a:r>
              <a:rPr lang="en-US" altLang="zh-CN" sz="1800" b="0" i="0">
                <a:solidFill>
                  <a:srgbClr val="000000"/>
                </a:solidFill>
                <a:latin typeface="微软雅黑" pitchFamily="34" charset="0"/>
                <a:ea typeface="微软雅黑" pitchFamily="34" charset="-122"/>
                <a:cs typeface="微软雅黑" pitchFamily="34" charset="-120"/>
              </a:rPr>
              <a:t>，合外力提供向心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，则小物块一定受到摩擦力，所以小物块受到的合力大小不为零；向心力是效果力</a:t>
            </a:r>
            <a:r>
              <a:rPr lang="en-US" altLang="zh-CN" sz="1800" b="0" i="0">
                <a:solidFill>
                  <a:srgbClr val="000000"/>
                </a:solidFill>
                <a:latin typeface="微软雅黑" pitchFamily="34" charset="0"/>
                <a:ea typeface="微软雅黑" pitchFamily="34" charset="-122"/>
                <a:cs typeface="微软雅黑" pitchFamily="34" charset="-120"/>
              </a:rPr>
              <a:t>，受力分析时不能将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其与其他性质力并列分析</a:t>
            </a:r>
            <a:r>
              <a:rPr lang="en-US" altLang="zh-CN" b="0" i="0" dirty="0">
                <a:solidFill>
                  <a:srgbClr val="000000"/>
                </a:solidFill>
                <a:latin typeface="微软雅黑" pitchFamily="34" charset="0"/>
                <a:ea typeface="微软雅黑" pitchFamily="34" charset="-122"/>
                <a:cs typeface="微软雅黑" pitchFamily="34" charset="-120"/>
              </a:rPr>
              <a:t>，故A、C、D错误，B正确.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11_1#3816441c6?vop=1&amp;pid=194b2b147&amp;color=0,0,0&amp;vtp=1&amp;bt=1&amp;bb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易错分析</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未明确向心力是效果力</a:t>
            </a:r>
            <a:endParaRPr lang="en-US" altLang="zh-CN" sz="1800" dirty="0"/>
          </a:p>
          <a:p>
            <a:pPr latinLnBrk="1">
              <a:lnSpc>
                <a:spcPts val="31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spc="-100">
                <a:solidFill>
                  <a:srgbClr val="000000"/>
                </a:solidFill>
                <a:latin typeface="微软雅黑" pitchFamily="34" charset="0"/>
                <a:ea typeface="楷体" pitchFamily="34" charset="-122"/>
                <a:cs typeface="微软雅黑" pitchFamily="34" charset="-120"/>
              </a:rPr>
              <a:t>在分析受力情况时</a:t>
            </a:r>
            <a:r>
              <a:rPr lang="en-US" altLang="zh-CN" sz="1800" b="0" i="0" spc="-100" dirty="0">
                <a:solidFill>
                  <a:srgbClr val="000000"/>
                </a:solidFill>
                <a:latin typeface="微软雅黑" pitchFamily="34" charset="0"/>
                <a:ea typeface="微软雅黑" pitchFamily="34" charset="-122"/>
                <a:cs typeface="微软雅黑" pitchFamily="34" charset="-120"/>
              </a:rPr>
              <a:t>，</a:t>
            </a:r>
            <a:r>
              <a:rPr lang="en-US" altLang="zh-CN" sz="1800" b="0" i="0" spc="-100" dirty="0">
                <a:solidFill>
                  <a:srgbClr val="000000"/>
                </a:solidFill>
                <a:latin typeface="微软雅黑" pitchFamily="34" charset="0"/>
                <a:ea typeface="楷体" pitchFamily="34" charset="-122"/>
                <a:cs typeface="微软雅黑" pitchFamily="34" charset="-120"/>
              </a:rPr>
              <a:t>往往容易把向心力作为一个实际作用力</a:t>
            </a:r>
            <a:r>
              <a:rPr lang="en-US" altLang="zh-CN" sz="1800" b="0" i="0" spc="-100" dirty="0">
                <a:solidFill>
                  <a:srgbClr val="000000"/>
                </a:solidFill>
                <a:latin typeface="微软雅黑" pitchFamily="34" charset="0"/>
                <a:ea typeface="微软雅黑" pitchFamily="34" charset="-122"/>
                <a:cs typeface="微软雅黑" pitchFamily="34" charset="-120"/>
              </a:rPr>
              <a:t>，</a:t>
            </a:r>
            <a:r>
              <a:rPr lang="en-US" altLang="zh-CN" sz="1800" b="0" i="0" spc="-100" dirty="0">
                <a:solidFill>
                  <a:srgbClr val="000000"/>
                </a:solidFill>
                <a:latin typeface="微软雅黑" pitchFamily="34" charset="0"/>
                <a:ea typeface="楷体" pitchFamily="34" charset="-122"/>
                <a:cs typeface="微软雅黑" pitchFamily="34" charset="-120"/>
              </a:rPr>
              <a:t>而向心力实际上是由其他力所提供的效果力</a:t>
            </a:r>
            <a:r>
              <a:rPr lang="en-US" altLang="zh-CN" sz="1800" b="0" i="0" spc="-100" dirty="0">
                <a:solidFill>
                  <a:srgbClr val="000000"/>
                </a:solidFill>
                <a:latin typeface="微软雅黑" pitchFamily="34" charset="0"/>
                <a:ea typeface="微软雅黑" pitchFamily="34" charset="-122"/>
                <a:cs typeface="微软雅黑" pitchFamily="34" charset="-120"/>
              </a:rPr>
              <a:t>.</a:t>
            </a:r>
            <a:endParaRPr lang="en-US" altLang="zh-CN" sz="1800" spc="-1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12_1#83f0c6088?htil=2&amp;vop=1&amp;pid=194b2b147&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548740" y="1594296"/>
            <a:ext cx="768096"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2_2#83f0c6088?htil=2&amp;vop=1&amp;pid=194b2b147&amp;color=0,0,0&amp;vtp=1&amp;bt=1&amp;bbb=1&amp;hb=1"/>
          <p:cNvSpPr/>
          <p:nvPr/>
        </p:nvSpPr>
        <p:spPr>
          <a:xfrm>
            <a:off x="832104" y="1512000"/>
            <a:ext cx="962863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小物块紧贴粗糙圆筒内壁，随圆筒一起绕竖直中心轴线做匀速圆周运动</a:t>
            </a:r>
            <a:r>
              <a:rPr lang="en-US" altLang="zh-CN" sz="1800" b="0" i="0">
                <a:solidFill>
                  <a:srgbClr val="000000"/>
                </a:solidFill>
                <a:latin typeface="微软雅黑" pitchFamily="34" charset="0"/>
                <a:ea typeface="微软雅黑" pitchFamily="34" charset="-122"/>
                <a:cs typeface="微软雅黑" pitchFamily="34" charset="-120"/>
              </a:rPr>
              <a:t>（物块与圆筒保持相</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对静止</a:t>
            </a:r>
            <a:r>
              <a:rPr lang="en-US" altLang="zh-CN" b="0" i="0" dirty="0">
                <a:solidFill>
                  <a:srgbClr val="000000"/>
                </a:solidFill>
                <a:latin typeface="微软雅黑" pitchFamily="34" charset="0"/>
                <a:ea typeface="微软雅黑" pitchFamily="34" charset="-122"/>
                <a:cs typeface="微软雅黑" pitchFamily="34" charset="-120"/>
              </a:rPr>
              <a:t>），如图所示.关于小物块受力情况，</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5_AN.13_1#83f0c6088.bracket?vop=1&amp;pid=194b2b147&amp;color=0,0,0&amp;vpa=4&amp;vtp=1"/>
          <p:cNvSpPr/>
          <p:nvPr/>
        </p:nvSpPr>
        <p:spPr>
          <a:xfrm>
            <a:off x="7243222"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5" name="QC_5_BD.12_3#83f0c6088.choices?htil=2&amp;vop=1&amp;pid=194b2b147&amp;color=0,0,0&amp;vtp=1&amp;bbb=1"/>
          <p:cNvSpPr/>
          <p:nvPr/>
        </p:nvSpPr>
        <p:spPr>
          <a:xfrm>
            <a:off x="832104" y="2330007"/>
            <a:ext cx="9628632" cy="770255"/>
          </a:xfrm>
          <a:prstGeom prst="rect">
            <a:avLst/>
          </a:prstGeom>
          <a:noFill/>
          <a:ln/>
        </p:spPr>
        <p:txBody>
          <a:bodyPr wrap="none" lIns="0" tIns="0" rIns="0" bIns="0" rtlCol="0" anchor="t"/>
          <a:lstStyle/>
          <a:p>
            <a:pPr latinLnBrk="1">
              <a:lnSpc>
                <a:spcPts val="3300"/>
              </a:lnSpc>
              <a:tabLst>
                <a:tab pos="49222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物块不受摩擦力</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摩擦力提供向心力</a:t>
            </a:r>
            <a:endParaRPr lang="en-US" altLang="zh-CN" sz="1800" dirty="0"/>
          </a:p>
          <a:p>
            <a:pPr latinLnBrk="1">
              <a:lnSpc>
                <a:spcPts val="3100"/>
              </a:lnSpc>
              <a:tabLst>
                <a:tab pos="4922266"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弹力和摩擦力的合力提供向心力</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弹力提供向心力</a:t>
            </a:r>
            <a:endParaRPr lang="en-US" altLang="zh-CN" sz="1800" dirty="0"/>
          </a:p>
        </p:txBody>
      </p:sp>
      <p:sp>
        <p:nvSpPr>
          <p:cNvPr id="6" name="QC_5_AS.14_1#83f0c6088?htil=2&amp;vop=1&amp;pid=194b2b147&amp;color=0,0,0&amp;vtp=1&amp;bbb=1&amp;hb=1"/>
          <p:cNvSpPr/>
          <p:nvPr/>
        </p:nvSpPr>
        <p:spPr>
          <a:xfrm>
            <a:off x="832104" y="3149792"/>
            <a:ext cx="9628632"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【解析】竖直方向上，小物块受重力和摩擦力作用而平衡，水平方向上受筒壁的弹力作用</a:t>
            </a:r>
            <a:r>
              <a:rPr lang="en-US" altLang="zh-CN" sz="1800" b="0" i="0">
                <a:solidFill>
                  <a:srgbClr val="000000"/>
                </a:solidFill>
                <a:latin typeface="微软雅黑" pitchFamily="34" charset="0"/>
                <a:ea typeface="微软雅黑" pitchFamily="34" charset="-122"/>
                <a:cs typeface="微软雅黑" pitchFamily="34" charset="-120"/>
              </a:rPr>
              <a:t>，其中</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弹力提供物块做圆周运动的向心力</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QO_5_BD.15_1#937905740?iti=1&amp;htil=3&amp;vop=1&amp;pid=6f6fb4f5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19488" y="2422717"/>
            <a:ext cx="1728216"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5_2#937905740?iti=1&amp;htil=3&amp;vop=1&amp;pid=6f6fb4f55&amp;color=0,0,0&amp;vtp=1"/>
          <p:cNvSpPr/>
          <p:nvPr/>
        </p:nvSpPr>
        <p:spPr>
          <a:xfrm>
            <a:off x="10343103" y="3409253"/>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O_5_BD.15_3#937905740?htil=3&amp;vop=1&amp;pid=6f6fb4f55&amp;color=0,0,0&amp;vtp=1&amp;bt=1&amp;bbb=1&amp;hb=1"/>
              <p:cNvSpPr/>
              <p:nvPr/>
            </p:nvSpPr>
            <p:spPr>
              <a:xfrm>
                <a:off x="827992" y="1512000"/>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某实验小组探究影响向心力大小的因素，装置简图如图甲所示.两图中</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槽分别与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轮同轴固定，</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𝑏</m:t>
                    </m:r>
                  </m:oMath>
                </a14:m>
                <a:r>
                  <a:rPr lang="en-US" altLang="zh-CN" b="0" i="0" dirty="0">
                    <a:solidFill>
                      <a:srgbClr val="000000"/>
                    </a:solidFill>
                    <a:latin typeface="微软雅黑" pitchFamily="34" charset="0"/>
                    <a:ea typeface="微软雅黑" pitchFamily="34" charset="-122"/>
                    <a:cs typeface="微软雅黑" pitchFamily="34" charset="-120"/>
                  </a:rPr>
                  <a:t>轮半径相同.当</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两轮在皮带的带动下匀速转动时，</a:t>
                </a:r>
                <a:endParaRPr lang="en-US" altLang="zh-CN" dirty="0">
                  <a:solidFill>
                    <a:srgbClr val="000000"/>
                  </a:solidFill>
                </a:endParaRPr>
              </a:p>
            </p:txBody>
          </p:sp>
        </mc:Choice>
        <mc:Fallback>
          <p:sp>
            <p:nvSpPr>
              <p:cNvPr id="4" name="QO_5_BD.15_3#937905740?htil=3&amp;vop=1&amp;pid=6f6fb4f55&amp;color=0,0,0&amp;vtp=1&amp;bt=1&amp;bbb=1&amp;hb=1"/>
              <p:cNvSpPr>
                <a:spLocks noRot="1" noChangeAspect="1" noMove="1" noResize="1" noEditPoints="1" noAdjustHandles="1" noChangeArrowheads="1" noChangeShapeType="1" noTextEdit="1"/>
              </p:cNvSpPr>
              <p:nvPr/>
            </p:nvSpPr>
            <p:spPr>
              <a:xfrm>
                <a:off x="827992" y="1512000"/>
                <a:ext cx="10536017" cy="773430"/>
              </a:xfrm>
              <a:prstGeom prst="rect">
                <a:avLst/>
              </a:prstGeom>
              <a:blipFill>
                <a:blip r:embed="rId4"/>
                <a:stretch>
                  <a:fillRect l="-1389" r="-1447"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16_1#76c548be5?htil=3&amp;vop=1&amp;pid=937905740&amp;color=0,0,0&amp;vtp=1&amp;bbb=1"/>
              <p:cNvSpPr/>
              <p:nvPr/>
            </p:nvSpPr>
            <p:spPr>
              <a:xfrm>
                <a:off x="827992" y="3413317"/>
                <a:ext cx="10536017"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（1）两槽转动的角速度</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&gt;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&lt;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5" name="QB_6_BD.16_1#76c548be5?htil=3&amp;vop=1&amp;pid=937905740&amp;color=0,0,0&amp;vtp=1&amp;bbb=1"/>
              <p:cNvSpPr>
                <a:spLocks noRot="1" noChangeAspect="1" noMove="1" noResize="1" noEditPoints="1" noAdjustHandles="1" noChangeArrowheads="1" noChangeShapeType="1" noTextEdit="1"/>
              </p:cNvSpPr>
              <p:nvPr/>
            </p:nvSpPr>
            <p:spPr>
              <a:xfrm>
                <a:off x="827992" y="3413317"/>
                <a:ext cx="10536017" cy="360680"/>
              </a:xfrm>
              <a:prstGeom prst="rect">
                <a:avLst/>
              </a:prstGeom>
              <a:blipFill>
                <a:blip r:embed="rId5"/>
                <a:stretch>
                  <a:fillRect l="-1389" t="-3390"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17_1#76c548be5.blank?vop=1&amp;pid=937905740&amp;color=0,0,0&amp;vpa=5&amp;vtp=1&amp;bbb=1"/>
              <p:cNvSpPr/>
              <p:nvPr/>
            </p:nvSpPr>
            <p:spPr>
              <a:xfrm>
                <a:off x="3553475" y="3448305"/>
                <a:ext cx="2889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6_AN.17_1#76c548be5.blank?vop=1&amp;pid=937905740&amp;color=0,0,0&amp;vpa=5&amp;vtp=1&amp;bbb=1"/>
              <p:cNvSpPr>
                <a:spLocks noRot="1" noChangeAspect="1" noMove="1" noResize="1" noEditPoints="1" noAdjustHandles="1" noChangeArrowheads="1" noChangeShapeType="1" noTextEdit="1"/>
              </p:cNvSpPr>
              <p:nvPr/>
            </p:nvSpPr>
            <p:spPr>
              <a:xfrm>
                <a:off x="3553475" y="3448305"/>
                <a:ext cx="288925" cy="260350"/>
              </a:xfrm>
              <a:prstGeom prst="rect">
                <a:avLst/>
              </a:prstGeom>
              <a:blipFill>
                <a:blip r:embed="rId6"/>
                <a:stretch>
                  <a:fillRect/>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18_1#76c548be5?htil=3&amp;vop=1&amp;pid=937905740&amp;color=0,0,0&amp;vtp=1&amp;bbb=1&amp;hb=1"/>
              <p:cNvSpPr/>
              <p:nvPr/>
            </p:nvSpPr>
            <p:spPr>
              <a:xfrm>
                <a:off x="827992" y="3777807"/>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两轮通过皮带相连，且</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两轮半径相等，故两轮角速度相等，而</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槽分别与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同轴固定</a:t>
                </a:r>
                <a:r>
                  <a:rPr lang="en-US" altLang="zh-CN" b="0" i="0" dirty="0">
                    <a:solidFill>
                      <a:srgbClr val="000000"/>
                    </a:solidFill>
                    <a:latin typeface="微软雅黑" pitchFamily="34" charset="0"/>
                    <a:ea typeface="微软雅黑" pitchFamily="34" charset="-122"/>
                    <a:cs typeface="微软雅黑" pitchFamily="34" charset="-120"/>
                  </a:rPr>
                  <a:t>，故两槽的角速度分别与两轮的角速度对应相等</a:t>
                </a:r>
                <a:r>
                  <a:rPr lang="en-US" altLang="zh-CN" b="0" i="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smtClean="0">
                        <a:solidFill>
                          <a:srgbClr val="000000"/>
                        </a:solidFill>
                        <a:latin typeface="Cambria Math" pitchFamily="34" charset="0"/>
                        <a:ea typeface="Cambria Math" pitchFamily="34" charset="-122"/>
                        <a:cs typeface="Cambria Math" pitchFamily="34" charset="-120"/>
                      </a:rPr>
                      <m:t>=</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7" name="QB_6_AS.18_1#76c548be5?htil=3&amp;vop=1&amp;pid=937905740&amp;color=0,0,0&amp;vtp=1&amp;bbb=1&amp;hb=1"/>
              <p:cNvSpPr>
                <a:spLocks noRot="1" noChangeAspect="1" noMove="1" noResize="1" noEditPoints="1" noAdjustHandles="1" noChangeArrowheads="1" noChangeShapeType="1" noTextEdit="1"/>
              </p:cNvSpPr>
              <p:nvPr/>
            </p:nvSpPr>
            <p:spPr>
              <a:xfrm>
                <a:off x="827992" y="3777807"/>
                <a:ext cx="10536017" cy="773430"/>
              </a:xfrm>
              <a:prstGeom prst="rect">
                <a:avLst/>
              </a:prstGeom>
              <a:blipFill>
                <a:blip r:embed="rId7"/>
                <a:stretch>
                  <a:fillRect l="-1389" r="-868"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1703</Words>
  <Application>Microsoft Office PowerPoint</Application>
  <PresentationFormat>宽屏</PresentationFormat>
  <Paragraphs>210</Paragraphs>
  <Slides>26</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26</vt:i4>
      </vt:variant>
    </vt:vector>
  </HeadingPairs>
  <TitlesOfParts>
    <vt:vector size="33"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2025-10-29T06:59:00Z</dcterms:created>
  <dcterms:modified xsi:type="dcterms:W3CDTF">2025-10-29T07:01:17Z</dcterms:modified>
  <cp:category/>
  <cp:contentStatus/>
</cp:coreProperties>
</file>